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63" r:id="rId5"/>
    <p:sldId id="264" r:id="rId6"/>
    <p:sldId id="301" r:id="rId7"/>
    <p:sldId id="302" r:id="rId8"/>
    <p:sldId id="323" r:id="rId9"/>
    <p:sldId id="332" r:id="rId10"/>
    <p:sldId id="305" r:id="rId11"/>
    <p:sldId id="355" r:id="rId12"/>
    <p:sldId id="308" r:id="rId13"/>
    <p:sldId id="260" r:id="rId14"/>
    <p:sldId id="309" r:id="rId15"/>
    <p:sldId id="259" r:id="rId16"/>
    <p:sldId id="363" r:id="rId17"/>
    <p:sldId id="362" r:id="rId18"/>
    <p:sldId id="359" r:id="rId19"/>
    <p:sldId id="358" r:id="rId20"/>
    <p:sldId id="36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FBE13F76-CF46-4CD2-80EE-2D547DBE9843}">
          <p14:sldIdLst>
            <p14:sldId id="263"/>
            <p14:sldId id="264"/>
            <p14:sldId id="301"/>
            <p14:sldId id="302"/>
          </p14:sldIdLst>
        </p14:section>
        <p14:section name="Session" id="{DD8E027D-E934-4A93-B103-3E63F8B49D28}">
          <p14:sldIdLst>
            <p14:sldId id="323"/>
            <p14:sldId id="332"/>
            <p14:sldId id="305"/>
            <p14:sldId id="355"/>
            <p14:sldId id="308"/>
            <p14:sldId id="260"/>
            <p14:sldId id="309"/>
            <p14:sldId id="259"/>
            <p14:sldId id="363"/>
            <p14:sldId id="362"/>
            <p14:sldId id="359"/>
            <p14:sldId id="358"/>
            <p14:sldId id="3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5B9BD5"/>
    <a:srgbClr val="FFC000"/>
    <a:srgbClr val="FBE5D6"/>
    <a:srgbClr val="A5A5A5"/>
    <a:srgbClr val="ED7D31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B2EA0-4346-4490-A50C-E1C712068587}" v="2023" dt="2023-11-19T14:48:07.099"/>
    <p1510:client id="{55ED392F-E873-1189-6AE8-94B3DA3586D8}" v="7" dt="2023-11-19T14:39:02.012"/>
    <p1510:client id="{865E5E1A-060E-F5FB-D109-9329334F4261}" v="1" dt="2023-11-19T14:42:05.029"/>
    <p1510:client id="{89D55BCD-172C-A5DB-EAF8-806D2026A368}" v="110" dt="2023-11-19T14:37:12.776"/>
    <p1510:client id="{CCC8D068-3E54-F44B-906B-48218ECDF0F5}" v="214" dt="2023-12-02T07:07:21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BD660-68FB-4730-AE4C-1193016A50A8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C4C50-0B72-435B-BDD1-53EE843E14B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8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C4C50-0B72-435B-BDD1-53EE843E14BD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305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55A6-83C9-636D-CD37-E8750DC33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415DA-3134-4504-C427-FF076E423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6176E-1B3C-ACD0-374F-E5786B7E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182CE-00B4-92F9-2BCE-77A4AFE6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F4E57-1044-570D-1CAC-F31D64A9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466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A8B7-02FF-BFF3-C856-176B6E6F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CF3D0-6D95-5027-5747-E85AFE31A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6C13-00D0-DDBE-A3FA-B9B6298D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DC2A1-2631-5657-C507-89A68966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B5107-4877-DB65-84A0-BFBDE0A0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212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37FF73-E686-7C1C-B621-85FC2AC0C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64471-6C09-5DC0-8315-553B8A817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95D82-1ED8-BAE9-A221-EED4DA75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B3C22-5BE9-77AD-BD85-4AF93DE9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ABDD1-A948-8BBF-401D-DD8BF518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814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5513687" y="1790105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126189" y="2932452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5523363" y="4074799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116512" y="5217147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126189" y="64775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507970" y="70576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5826091" y="0"/>
            <a:ext cx="2571" cy="694750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5606336" y="73072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1</a:t>
            </a:r>
            <a:endParaRPr kumimoji="1" lang="ja-JP" altLang="en-US" sz="120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119142" y="1848113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5605986" y="1873071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52485" y="126684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119142" y="2409188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507970" y="2990460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5606336" y="3015418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3</a:t>
            </a:r>
            <a:endParaRPr kumimoji="1" lang="ja-JP" altLang="en-US" sz="120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52485" y="3551535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128819" y="4132808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615663" y="4157765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28819" y="4693883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498293" y="5275155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63" name="円/楕円 62"/>
          <p:cNvSpPr/>
          <p:nvPr userDrawn="1"/>
        </p:nvSpPr>
        <p:spPr>
          <a:xfrm>
            <a:off x="5596660" y="5300113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/>
              <a:t>5</a:t>
            </a:r>
            <a:endParaRPr kumimoji="1" lang="ja-JP" altLang="en-US" sz="120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242808" y="583623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/>
              <a:t>Short description goes here</a:t>
            </a:r>
            <a:endParaRPr kumimoji="1" lang="ja-JP" altLang="en-US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5005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2192000" cy="41510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98" y="308653"/>
            <a:ext cx="5274870" cy="427273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20" y="950241"/>
            <a:ext cx="2554068" cy="363114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18" y="1804275"/>
            <a:ext cx="1363426" cy="2777109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263469" y="2157779"/>
            <a:ext cx="1139924" cy="2070100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660192" y="488673"/>
            <a:ext cx="4890968" cy="27041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8839080" y="1282700"/>
            <a:ext cx="2209992" cy="2956390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483852" y="4514410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015257" y="5425164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621862"/>
            <a:ext cx="11618299" cy="1006329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/>
              <a:t>Description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8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0" y="5708953"/>
            <a:ext cx="6095471" cy="780411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73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136D-6A7E-06FC-B221-118D5382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35BA2-2CDA-1E3D-208D-3F3CE5D9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CF9A-011F-385F-2D0E-2BE4E9FE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6181F-7AC8-CBF0-8864-DCD2E08E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CC023-285C-173E-2572-E1363813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281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97CA1-49C4-E868-111B-B78A5C64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E134-1A93-5599-8B40-7531FC4D0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BF69A-FF53-055F-F44B-AFCDB1B6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7DBC-BD43-6ACC-24A1-D3B7B3F5E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8DC6-E7C7-F8F7-B2CC-7A7AECC7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088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283EC-0F2F-9136-406F-4158434B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9978-30E2-1CC7-BB79-1C6E6A6DA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762C3-921E-3147-5134-5D499BE0B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E5F07-E0A4-B708-62FC-A1EF914F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B6DFC-47CE-B18D-2256-850EC353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F83FA-0BC4-413C-9889-851B9B86D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63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9B7A-B10B-75F0-2D9C-39AE267D1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C7BD7-2E07-189F-4037-C0A3664A1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561B2-99CC-95A6-58FC-D8F871332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CD774-C497-19F1-6BD4-CC0E063C7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83B851-E361-2848-E221-C0ACB334D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0BBC36-3473-53DE-155E-ED9982F7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FC305-A06A-A9E6-8161-C2F5F6F1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25F5-DF86-EE92-5811-D3896E10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538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3C82-3C0E-F1F0-3018-D3671F0A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D5D13-D397-12D0-35BD-633BBCDF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5F89C-C730-EF8A-7628-3FD88CCB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66C66-E21C-868A-A694-D08D12014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225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6F051-A73E-37B5-12F0-CFBEB3D5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F892A-2181-2802-04B1-BC8C6722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E42B2-EDF8-E2E9-CAD3-3A7085B6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098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29B-2A22-1E61-91AB-9916BD79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40C5-FB8E-3750-2E20-64E0B4E80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A5029-E014-B287-AEC6-DA8FED15C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9BE9E-7E58-6C0F-014A-B17714D3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95C25-62F1-BD45-CBDF-0D7220535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791BB-1228-E7DC-4B95-4A75C3F0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597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1831-040C-9C92-B641-85826440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C264D-9651-A002-53E2-1AC6EEF8E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FFB98-2CCE-B119-E2DB-9235A90C9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B9C94-6866-BBCF-F8E0-59EF4E82B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0E09E-9BA7-6E7E-DD1D-AA9F1077E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CB3B6-A9FE-5CDD-485B-E89E1D56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937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6DDFF-180F-B9AB-F354-CCF9FBFA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C9A1F-348E-ADFF-ABA4-83BBE008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8F58-7249-9E3A-027C-8AF4EFC45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D1A81-5214-4619-BBD8-EEAB3C984C07}" type="datetimeFigureOut">
              <a:rPr lang="en-ID" smtClean="0"/>
              <a:t>11/10/2024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29F11-4BF3-D459-9ECD-A56D3E228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AACA4-9505-4F44-4F85-48AB81015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B67DD-8986-438C-9AFB-121EA6832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209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iamsouravbanerjee/animal-image-dataset-90-different-animals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universe.roboflow.com/zapps-indonesia-frkib/ktp-8s12v/dataset/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iverse.roboflow.com/florida-international-university-vc1lq/driver-licenses/dataset/3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www.kaggle.com/datasets/meetnagadia/human-action-recognition-har-datase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www.kaggle.com/datasets/trolukovich/food11-image-dataset" TargetMode="Externa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26" Type="http://schemas.openxmlformats.org/officeDocument/2006/relationships/image" Target="../media/image43.jpeg"/><Relationship Id="rId3" Type="http://schemas.openxmlformats.org/officeDocument/2006/relationships/image" Target="../media/image22.png"/><Relationship Id="rId21" Type="http://schemas.openxmlformats.org/officeDocument/2006/relationships/image" Target="../media/image38.jpeg"/><Relationship Id="rId34" Type="http://schemas.openxmlformats.org/officeDocument/2006/relationships/image" Target="../media/image51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5" Type="http://schemas.openxmlformats.org/officeDocument/2006/relationships/image" Target="../media/image42.jpeg"/><Relationship Id="rId33" Type="http://schemas.openxmlformats.org/officeDocument/2006/relationships/image" Target="../media/image50.jpeg"/><Relationship Id="rId2" Type="http://schemas.openxmlformats.org/officeDocument/2006/relationships/image" Target="../media/image4.pn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29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8.jpeg"/><Relationship Id="rId24" Type="http://schemas.openxmlformats.org/officeDocument/2006/relationships/image" Target="../media/image41.jpeg"/><Relationship Id="rId32" Type="http://schemas.openxmlformats.org/officeDocument/2006/relationships/image" Target="../media/image49.jpeg"/><Relationship Id="rId5" Type="http://schemas.openxmlformats.org/officeDocument/2006/relationships/image" Target="../media/image6.png"/><Relationship Id="rId15" Type="http://schemas.openxmlformats.org/officeDocument/2006/relationships/image" Target="../media/image32.jpeg"/><Relationship Id="rId23" Type="http://schemas.openxmlformats.org/officeDocument/2006/relationships/image" Target="../media/image40.jpeg"/><Relationship Id="rId28" Type="http://schemas.openxmlformats.org/officeDocument/2006/relationships/image" Target="../media/image45.jpeg"/><Relationship Id="rId10" Type="http://schemas.openxmlformats.org/officeDocument/2006/relationships/image" Target="../media/image27.jpeg"/><Relationship Id="rId19" Type="http://schemas.openxmlformats.org/officeDocument/2006/relationships/image" Target="../media/image36.jpeg"/><Relationship Id="rId31" Type="http://schemas.openxmlformats.org/officeDocument/2006/relationships/image" Target="../media/image48.jpeg"/><Relationship Id="rId4" Type="http://schemas.openxmlformats.org/officeDocument/2006/relationships/image" Target="../media/image23.png"/><Relationship Id="rId9" Type="http://schemas.openxmlformats.org/officeDocument/2006/relationships/image" Target="../media/image26.jpeg"/><Relationship Id="rId14" Type="http://schemas.openxmlformats.org/officeDocument/2006/relationships/image" Target="../media/image31.jpeg"/><Relationship Id="rId22" Type="http://schemas.openxmlformats.org/officeDocument/2006/relationships/image" Target="../media/image39.jpeg"/><Relationship Id="rId27" Type="http://schemas.openxmlformats.org/officeDocument/2006/relationships/image" Target="../media/image44.jpeg"/><Relationship Id="rId30" Type="http://schemas.openxmlformats.org/officeDocument/2006/relationships/image" Target="../media/image47.jpeg"/><Relationship Id="rId35" Type="http://schemas.openxmlformats.org/officeDocument/2006/relationships/image" Target="../media/image52.jpeg"/><Relationship Id="rId8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ulse/data-privacy-age-social-media-protecting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linkedin.com/pulse/importance-social-privacy-media-platforms-sathiyanath-navaratna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9E5DE9-FC91-3CF8-38DD-2C8462CB3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12" y="4273050"/>
            <a:ext cx="4587551" cy="2676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764C3E-C9C3-1E8C-3B41-FFD5CCD69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061C3-A915-D70E-E3D1-494079A0B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4441"/>
            <a:ext cx="9144000" cy="832666"/>
          </a:xfrm>
        </p:spPr>
        <p:txBody>
          <a:bodyPr>
            <a:normAutofit/>
          </a:bodyPr>
          <a:lstStyle/>
          <a:p>
            <a:r>
              <a:rPr lang="en-US" sz="4800" b="1" spc="300">
                <a:solidFill>
                  <a:srgbClr val="002060"/>
                </a:solidFill>
                <a:latin typeface="Museo 900" panose="02000000000000000000" pitchFamily="50" charset="0"/>
              </a:rPr>
              <a:t>SAFETAGRAM</a:t>
            </a:r>
            <a:endParaRPr lang="en-ID" sz="4800" b="1" spc="300">
              <a:solidFill>
                <a:srgbClr val="002060"/>
              </a:solidFill>
              <a:latin typeface="Museo 900" panose="020000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883F0-D701-BD78-E1E7-929ABFE7D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607" y="3801182"/>
            <a:ext cx="9144000" cy="1175962"/>
          </a:xfrm>
        </p:spPr>
        <p:txBody>
          <a:bodyPr/>
          <a:lstStyle/>
          <a:p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Melangkah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Lebih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Jauh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dengan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Perlindungan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Privasi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dan </a:t>
            </a:r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Kepatuhan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b="0" i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General Data Protection Regulation</a:t>
            </a:r>
            <a:r>
              <a:rPr lang="en-ID" b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b="0" u="sng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(</a:t>
            </a:r>
            <a:r>
              <a:rPr lang="en-ID" b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GDPR)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melalui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Klasifikasi</a:t>
            </a:r>
            <a:r>
              <a:rPr lang="en-ID" b="0" i="0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 Gambar </a:t>
            </a:r>
            <a:r>
              <a:rPr lang="en-ID" b="0" i="0" err="1">
                <a:solidFill>
                  <a:srgbClr val="002060"/>
                </a:solidFill>
                <a:effectLst/>
                <a:latin typeface="Montserrat" panose="00000500000000000000" pitchFamily="2" charset="0"/>
              </a:rPr>
              <a:t>Otomatis</a:t>
            </a:r>
            <a:endParaRPr lang="en-ID">
              <a:solidFill>
                <a:srgbClr val="002060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FA341-3315-8E26-4C95-B751DB5ED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65" y="0"/>
            <a:ext cx="2960536" cy="642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ACD49B-E40F-BD53-CDDE-7B113E3C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D798A-6AA8-6F6C-D6AB-E15A9FE9C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89" y="294586"/>
            <a:ext cx="1461607" cy="15377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123038-1F35-6396-D8AD-638BFCFD910E}"/>
              </a:ext>
            </a:extLst>
          </p:cNvPr>
          <p:cNvSpPr txBox="1"/>
          <p:nvPr/>
        </p:nvSpPr>
        <p:spPr>
          <a:xfrm>
            <a:off x="4058318" y="5917686"/>
            <a:ext cx="4075362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200" b="1" spc="300">
                <a:solidFill>
                  <a:srgbClr val="002060"/>
                </a:solidFill>
                <a:latin typeface="Montserrat" panose="00000500000000000000" pitchFamily="50" charset="0"/>
              </a:rPr>
              <a:t>STG2021</a:t>
            </a:r>
            <a:endParaRPr lang="en-ID" sz="1200" b="1" spc="3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EF94F-F565-71EA-510D-846170009C81}"/>
              </a:ext>
            </a:extLst>
          </p:cNvPr>
          <p:cNvSpPr txBox="1"/>
          <p:nvPr/>
        </p:nvSpPr>
        <p:spPr>
          <a:xfrm>
            <a:off x="3179793" y="2023053"/>
            <a:ext cx="583241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b="1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C531E-6D95-223F-73B3-C269CCD3C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66" y="419582"/>
            <a:ext cx="1287791" cy="12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6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-129396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18E2-1BE2-3D31-3A7E-BF158ACF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057" y="4520895"/>
            <a:ext cx="4587551" cy="2676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EAB11-A567-359E-572A-EE6FD9EB9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V="1">
            <a:off x="426704" y="-906690"/>
            <a:ext cx="4587551" cy="2676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E6639-1A61-DC51-0A9B-5BB91D976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47" y="18535"/>
            <a:ext cx="2247900" cy="685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F3C3AC-640B-4887-0717-5A4B27FD4ECD}"/>
              </a:ext>
            </a:extLst>
          </p:cNvPr>
          <p:cNvSpPr txBox="1"/>
          <p:nvPr/>
        </p:nvSpPr>
        <p:spPr>
          <a:xfrm>
            <a:off x="267863" y="508258"/>
            <a:ext cx="914609" cy="5878554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Montserrat"/>
              </a:rPr>
              <a:t>INFORMASI DATASET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8A180F-A8FD-D69D-6912-1E3BEBAF5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96788" y="6291570"/>
            <a:ext cx="2695212" cy="58496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372258-2612-9EA1-428D-90B761784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25754"/>
              </p:ext>
            </p:extLst>
          </p:nvPr>
        </p:nvGraphicFramePr>
        <p:xfrm>
          <a:off x="2386641" y="1821810"/>
          <a:ext cx="9175954" cy="44849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3916">
                  <a:extLst>
                    <a:ext uri="{9D8B030D-6E8A-4147-A177-3AD203B41FA5}">
                      <a16:colId xmlns:a16="http://schemas.microsoft.com/office/drawing/2014/main" val="3803039880"/>
                    </a:ext>
                  </a:extLst>
                </a:gridCol>
                <a:gridCol w="1261685">
                  <a:extLst>
                    <a:ext uri="{9D8B030D-6E8A-4147-A177-3AD203B41FA5}">
                      <a16:colId xmlns:a16="http://schemas.microsoft.com/office/drawing/2014/main" val="3200441878"/>
                    </a:ext>
                  </a:extLst>
                </a:gridCol>
                <a:gridCol w="4859079">
                  <a:extLst>
                    <a:ext uri="{9D8B030D-6E8A-4147-A177-3AD203B41FA5}">
                      <a16:colId xmlns:a16="http://schemas.microsoft.com/office/drawing/2014/main" val="570253889"/>
                    </a:ext>
                  </a:extLst>
                </a:gridCol>
                <a:gridCol w="1791274">
                  <a:extLst>
                    <a:ext uri="{9D8B030D-6E8A-4147-A177-3AD203B41FA5}">
                      <a16:colId xmlns:a16="http://schemas.microsoft.com/office/drawing/2014/main" val="947390914"/>
                    </a:ext>
                  </a:extLst>
                </a:gridCol>
              </a:tblGrid>
              <a:tr h="25872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Montserrat" panose="00000500000000000000" pitchFamily="2" charset="0"/>
                        </a:rPr>
                        <a:t>NAMA DATA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Montserrat" panose="00000500000000000000" pitchFamily="2" charset="0"/>
                        </a:rPr>
                        <a:t>JUMLAH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Montserrat" panose="00000500000000000000" pitchFamily="2" charset="0"/>
                        </a:rPr>
                        <a:t>SUMBER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Montserrat" panose="00000500000000000000" pitchFamily="2" charset="0"/>
                        </a:rPr>
                        <a:t>KATEGORI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573425"/>
                  </a:ext>
                </a:extLst>
              </a:tr>
              <a:tr h="893698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latin typeface="Montserrat" panose="00000500000000000000" pitchFamily="2" charset="0"/>
                        </a:rPr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200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hlinkClick r:id="rId6"/>
                        </a:rPr>
                        <a:t>https://universe.roboflow.com/florida-international-university-vc1lq/driver-licenses/dataset/3</a:t>
                      </a:r>
                      <a:endParaRPr lang="en-US" sz="140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Sensitive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785014"/>
                  </a:ext>
                </a:extLst>
              </a:tr>
              <a:tr h="6114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D" sz="1400">
                          <a:latin typeface="Montserrat" panose="00000500000000000000" pitchFamily="2" charset="0"/>
                        </a:rPr>
                        <a:t>KTP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400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hlinkClick r:id="rId7"/>
                        </a:rPr>
                        <a:t>https://universe.roboflow.com/zapps-indonesia-frkib/ktp-8s12v/dataset/3</a:t>
                      </a:r>
                      <a:endParaRPr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Sensitive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956518"/>
                  </a:ext>
                </a:extLst>
              </a:tr>
              <a:tr h="344968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latin typeface="Montserrat" panose="00000500000000000000" pitchFamily="2" charset="0"/>
                        </a:rPr>
                        <a:t>KK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400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Google.com</a:t>
                      </a:r>
                      <a:endParaRPr lang="en-US" sz="140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Sensitive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060703"/>
                  </a:ext>
                </a:extLst>
              </a:tr>
              <a:tr h="752587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latin typeface="Montserrat" panose="00000500000000000000" pitchFamily="2" charset="0"/>
                        </a:rPr>
                        <a:t>Animals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1000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hlinkClick r:id="rId8"/>
                        </a:rPr>
                        <a:t>https://www.kaggle.com/datasets/iamsouravbanerjee/animal-image-dataset-90-different-animals</a:t>
                      </a:r>
                      <a:endParaRPr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Non Sensitive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715061"/>
                  </a:ext>
                </a:extLst>
              </a:tr>
              <a:tr h="6114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D" sz="1400">
                          <a:latin typeface="Montserrat" panose="00000500000000000000" pitchFamily="2" charset="0"/>
                        </a:rPr>
                        <a:t>Food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kumimoji="0"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hlinkClick r:id="rId9"/>
                        </a:rPr>
                        <a:t>https://www.kaggle.com/datasets/trolukovich/food11-image-dataset</a:t>
                      </a:r>
                      <a:endParaRPr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Non Sensitive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715763"/>
                  </a:ext>
                </a:extLst>
              </a:tr>
              <a:tr h="7525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D" sz="1400">
                          <a:latin typeface="Montserrat" panose="00000500000000000000" pitchFamily="2" charset="0"/>
                        </a:rPr>
                        <a:t>Human Activity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kumimoji="0"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hlinkClick r:id="rId10"/>
                        </a:rPr>
                        <a:t>https://www.kaggle.com/datasets/meetnagadia/human-action-recognition-har-datase</a:t>
                      </a:r>
                      <a:endParaRPr lang="en-US" sz="1400">
                        <a:latin typeface="Montserrat" panose="00000500000000000000" pitchFamily="2" charset="0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Non Sensitive</a:t>
                      </a: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7861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84A983-6947-CFB0-C2ED-F86787AB3D7E}"/>
              </a:ext>
            </a:extLst>
          </p:cNvPr>
          <p:cNvSpPr txBox="1"/>
          <p:nvPr/>
        </p:nvSpPr>
        <p:spPr>
          <a:xfrm>
            <a:off x="2391833" y="6453248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E4A64-9587-07DB-C52E-758AE6C65B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57FFF3-ADE2-1A15-3157-844E63855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641" y="346618"/>
            <a:ext cx="8174567" cy="641494"/>
          </a:xfrm>
        </p:spPr>
        <p:txBody>
          <a:bodyPr>
            <a:noAutofit/>
          </a:bodyPr>
          <a:lstStyle/>
          <a:p>
            <a:pPr algn="l"/>
            <a:r>
              <a:rPr lang="en-US" sz="3200" b="1" spc="300">
                <a:solidFill>
                  <a:srgbClr val="002060"/>
                </a:solidFill>
                <a:latin typeface="Museo 900" panose="02000000000000000000" pitchFamily="50" charset="0"/>
              </a:rPr>
              <a:t>METHODS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031E17-400B-7D4A-5E39-833010750F15}"/>
              </a:ext>
            </a:extLst>
          </p:cNvPr>
          <p:cNvSpPr/>
          <p:nvPr/>
        </p:nvSpPr>
        <p:spPr>
          <a:xfrm>
            <a:off x="2396449" y="944699"/>
            <a:ext cx="4387704" cy="4525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Analisis</a:t>
            </a:r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spc="30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Kebutuhan</a:t>
            </a:r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Data</a:t>
            </a:r>
            <a:endParaRPr lang="en-ID" b="1" spc="30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6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-129396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D">
              <a:latin typeface="Angsana New"/>
              <a:cs typeface="Angsana New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18E2-1BE2-3D31-3A7E-BF158ACF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057" y="4520895"/>
            <a:ext cx="4587551" cy="2676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3EAB11-A567-359E-572A-EE6FD9EB9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V="1">
            <a:off x="426704" y="-906690"/>
            <a:ext cx="4587551" cy="2676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E6639-1A61-DC51-0A9B-5BB91D976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010" y="-1"/>
            <a:ext cx="2253976" cy="68765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8A180F-A8FD-D69D-6912-1E3BEBAF5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96788" y="6291570"/>
            <a:ext cx="2695212" cy="584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4A983-6947-CFB0-C2ED-F86787AB3D7E}"/>
              </a:ext>
            </a:extLst>
          </p:cNvPr>
          <p:cNvSpPr txBox="1"/>
          <p:nvPr/>
        </p:nvSpPr>
        <p:spPr>
          <a:xfrm>
            <a:off x="2391833" y="6453248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E4A64-9587-07DB-C52E-758AE6C65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092C903-A613-939B-D80F-B42EDE721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860391"/>
              </p:ext>
            </p:extLst>
          </p:nvPr>
        </p:nvGraphicFramePr>
        <p:xfrm>
          <a:off x="2386641" y="1567132"/>
          <a:ext cx="9280732" cy="47057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92898">
                  <a:extLst>
                    <a:ext uri="{9D8B030D-6E8A-4147-A177-3AD203B41FA5}">
                      <a16:colId xmlns:a16="http://schemas.microsoft.com/office/drawing/2014/main" val="3803039880"/>
                    </a:ext>
                  </a:extLst>
                </a:gridCol>
                <a:gridCol w="7787834">
                  <a:extLst>
                    <a:ext uri="{9D8B030D-6E8A-4147-A177-3AD203B41FA5}">
                      <a16:colId xmlns:a16="http://schemas.microsoft.com/office/drawing/2014/main" val="947390914"/>
                    </a:ext>
                  </a:extLst>
                </a:gridCol>
              </a:tblGrid>
              <a:tr h="19948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Montserrat" panose="00000500000000000000" pitchFamily="2" charset="0"/>
                        </a:rPr>
                        <a:t>NAMA DATA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Montserrat" panose="00000500000000000000" pitchFamily="2" charset="0"/>
                        </a:rPr>
                        <a:t>SAMPEL</a:t>
                      </a:r>
                    </a:p>
                  </a:txBody>
                  <a:tcPr anchor="ctr">
                    <a:cell3D prstMaterial="dkEdge">
                      <a:bevel w="25400" h="25400" prst="angle"/>
                      <a:lightRig rig="flood" dir="t"/>
                    </a:cell3D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57342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latin typeface="Montserrat" panose="00000500000000000000" pitchFamily="2" charset="0"/>
                        </a:rPr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785014"/>
                  </a:ext>
                </a:extLst>
              </a:tr>
              <a:tr h="7775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D" sz="1400">
                          <a:latin typeface="Montserrat" panose="00000500000000000000" pitchFamily="2" charset="0"/>
                        </a:rPr>
                        <a:t>KTP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95651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latin typeface="Montserrat" panose="00000500000000000000" pitchFamily="2" charset="0"/>
                        </a:rPr>
                        <a:t>KK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060703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 algn="ctr"/>
                      <a:r>
                        <a:rPr lang="en-ID" sz="1400">
                          <a:latin typeface="Montserrat" panose="00000500000000000000" pitchFamily="2" charset="0"/>
                        </a:rPr>
                        <a:t>Animals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2715061"/>
                  </a:ext>
                </a:extLst>
              </a:tr>
              <a:tr h="6483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D" sz="1400">
                          <a:latin typeface="Montserrat" panose="00000500000000000000" pitchFamily="2" charset="0"/>
                        </a:rPr>
                        <a:t>Food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715763"/>
                  </a:ext>
                </a:extLst>
              </a:tr>
              <a:tr h="7979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D" sz="1400">
                          <a:latin typeface="Montserrat" panose="00000500000000000000" pitchFamily="2" charset="0"/>
                        </a:rPr>
                        <a:t>Human 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kumimoji="0" lang="en-ID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786198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49EA2AC-2B59-18D0-F1FC-D1DE6AD36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752" y="1917939"/>
            <a:ext cx="1009291" cy="6067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769EA7-2F09-3567-15CD-7AABCD324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016" y="1932316"/>
            <a:ext cx="951781" cy="6067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C023F8-6DF5-32AA-4817-D1864D752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0373" y="1917939"/>
            <a:ext cx="980536" cy="6067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DEF16C-1E7F-CCD7-404C-5AD13A2C51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7506" y="1917940"/>
            <a:ext cx="1009291" cy="6211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6990E8-CBCA-635D-4D8A-56EBCB2101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9016" y="1932316"/>
            <a:ext cx="923027" cy="6067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E62A0D-9322-B31E-C298-F2BB427A5F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1065" y="2698630"/>
            <a:ext cx="986286" cy="5980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5AEE8EC-81A5-3F80-696D-865E946FCB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11329" y="2698630"/>
            <a:ext cx="971910" cy="5980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6FA148-DE49-E5F1-F1CA-D8F7231B36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1554" y="2698630"/>
            <a:ext cx="1015042" cy="6843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8CFD4E-33D2-06BD-AE0E-5CC1D0A9F6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01820" y="2698630"/>
            <a:ext cx="1000664" cy="5980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7B8FD2-4A84-C71F-54CA-D48EF751B4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83329" y="2698630"/>
            <a:ext cx="914399" cy="598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5A8C62-ACD1-5D31-09D0-8B1981EE044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2941" t="11344" r="12235" b="9244"/>
          <a:stretch/>
        </p:blipFill>
        <p:spPr>
          <a:xfrm>
            <a:off x="4198189" y="3503419"/>
            <a:ext cx="1010047" cy="5854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097D97-EF6C-9670-6FAE-0BD4A272D6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2829" y="3557732"/>
            <a:ext cx="934529" cy="4901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02CE000-DB9C-29D5-431D-BDF95D3A9B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55174" y="3555341"/>
            <a:ext cx="974068" cy="5093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0744B2-D430-08D5-BD94-CDD1906E2B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98943" y="3497724"/>
            <a:ext cx="1006417" cy="5670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2A7527-E338-6A2B-18C5-7EEA01B3BD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75061" y="3497831"/>
            <a:ext cx="930934" cy="5668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062A99-D0BA-05CC-2B59-125B6D4838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33277" y="4175184"/>
            <a:ext cx="936240" cy="5635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6DFD17-8E8B-3D90-4BC7-E59082004EA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03062" y="4181655"/>
            <a:ext cx="988445" cy="5650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6B43101-BA9B-96FF-38CE-5A5AA00CC8C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25596" y="5533576"/>
            <a:ext cx="965979" cy="6503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D3D7BE-FD0B-8E6F-694F-B5CC0C7027A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06835" y="5505000"/>
            <a:ext cx="980895" cy="6787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483D9CC-61E5-B1A3-4BB4-91F8FF72D87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49244" y="5533845"/>
            <a:ext cx="985927" cy="6498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8B2D319-9542-27CA-77DB-7E6CB5B646F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97057" y="5500417"/>
            <a:ext cx="981435" cy="7454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E7EBFF-1103-1CEE-1C71-F6F8361A883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83507" y="5533845"/>
            <a:ext cx="914041" cy="6498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9DF976-23EB-6D22-2A42-0497DF9B40F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35766" y="4160088"/>
            <a:ext cx="984130" cy="5650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7216107-4109-ED82-DBA0-4D0F1EFA32B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797597" y="4182103"/>
            <a:ext cx="1009111" cy="5641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BE66272-8058-D42C-7D06-81BBD5C9356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380453" y="4166175"/>
            <a:ext cx="948907" cy="58161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08511B4-EAB3-69BC-5CDF-7E4266E0711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225505" y="4807787"/>
            <a:ext cx="966158" cy="6067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7DE659D-FD12-44F0-25C4-C4F78088C89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386204" y="4809857"/>
            <a:ext cx="937405" cy="6025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737CDF8-D807-140E-A2C9-2D0E6C87382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785448" y="4863860"/>
            <a:ext cx="1009291" cy="523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3D2827-C133-283C-427E-654E5B187F9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244751" y="4807788"/>
            <a:ext cx="980535" cy="5779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3D27737-28F7-FDED-B8DE-3DAD87BC261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797506" y="4807788"/>
            <a:ext cx="980536" cy="60672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061F334-0D7E-7795-F1F6-7C68DFE15E3C}"/>
              </a:ext>
            </a:extLst>
          </p:cNvPr>
          <p:cNvSpPr txBox="1"/>
          <p:nvPr/>
        </p:nvSpPr>
        <p:spPr>
          <a:xfrm>
            <a:off x="338880" y="587014"/>
            <a:ext cx="915122" cy="5878554"/>
          </a:xfrm>
          <a:prstGeom prst="rect">
            <a:avLst/>
          </a:prstGeom>
          <a:noFill/>
        </p:spPr>
        <p:txBody>
          <a:bodyPr vert="wordArtVert" wrap="square" lIns="91440" tIns="45720" rIns="91440" bIns="45720" rtlCol="0" anchor="t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Montserrat"/>
              </a:rPr>
              <a:t>SAMPEL</a:t>
            </a:r>
            <a:endParaRPr lang="en-US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  <a:latin typeface="Montserrat"/>
              </a:rPr>
              <a:t>DATA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ADDCE-A695-F942-D0CA-0D6B6CE94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641" y="346618"/>
            <a:ext cx="8174567" cy="641494"/>
          </a:xfrm>
        </p:spPr>
        <p:txBody>
          <a:bodyPr>
            <a:noAutofit/>
          </a:bodyPr>
          <a:lstStyle/>
          <a:p>
            <a:pPr algn="l"/>
            <a:r>
              <a:rPr lang="en-US" sz="3200" b="1" spc="300">
                <a:solidFill>
                  <a:srgbClr val="002060"/>
                </a:solidFill>
                <a:latin typeface="Museo 900" panose="02000000000000000000" pitchFamily="50" charset="0"/>
              </a:rPr>
              <a:t>METHODS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6EBCB9-6ACC-71AE-7AEB-31041E0FB304}"/>
              </a:ext>
            </a:extLst>
          </p:cNvPr>
          <p:cNvSpPr/>
          <p:nvPr/>
        </p:nvSpPr>
        <p:spPr>
          <a:xfrm>
            <a:off x="2396449" y="944699"/>
            <a:ext cx="4387704" cy="4525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Analisis</a:t>
            </a:r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b="1" spc="30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Kebutuhan</a:t>
            </a:r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 Data</a:t>
            </a:r>
            <a:endParaRPr lang="en-ID" b="1" spc="30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4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0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12" y="4273050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2AD777D6-F68D-99A3-0355-A5A1D0230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459" y="2039680"/>
            <a:ext cx="9266767" cy="3874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AutoNum type="arabicPeriod"/>
            </a:pPr>
            <a:r>
              <a:rPr lang="en-ID" sz="2000">
                <a:solidFill>
                  <a:srgbClr val="002060"/>
                </a:solidFill>
                <a:latin typeface="Montserrat"/>
              </a:rPr>
              <a:t>Flutter (</a:t>
            </a:r>
            <a:r>
              <a:rPr lang="en-ID" sz="2000" err="1">
                <a:solidFill>
                  <a:srgbClr val="002060"/>
                </a:solidFill>
                <a:latin typeface="Montserrat"/>
              </a:rPr>
              <a:t>Pembuatan</a:t>
            </a:r>
            <a:r>
              <a:rPr lang="en-ID" sz="2000">
                <a:solidFill>
                  <a:srgbClr val="002060"/>
                </a:solidFill>
                <a:latin typeface="Montserrat"/>
              </a:rPr>
              <a:t> Mobile Apps)</a:t>
            </a:r>
            <a:endParaRPr lang="en-US" sz="2000"/>
          </a:p>
          <a:p>
            <a:pPr marL="457200" indent="-457200" algn="l">
              <a:buAutoNum type="arabicPeriod"/>
            </a:pPr>
            <a:r>
              <a:rPr lang="en-ID" sz="2000">
                <a:solidFill>
                  <a:srgbClr val="002060"/>
                </a:solidFill>
                <a:latin typeface="Montserrat"/>
              </a:rPr>
              <a:t>Framework </a:t>
            </a:r>
            <a:r>
              <a:rPr lang="en-ID" sz="2000" err="1">
                <a:solidFill>
                  <a:srgbClr val="002060"/>
                </a:solidFill>
                <a:latin typeface="Montserrat"/>
              </a:rPr>
              <a:t>Tensorflow</a:t>
            </a:r>
            <a:r>
              <a:rPr lang="en-ID" sz="2000">
                <a:solidFill>
                  <a:srgbClr val="002060"/>
                </a:solidFill>
                <a:latin typeface="Montserrat"/>
              </a:rPr>
              <a:t> Lite (Deployment Model)</a:t>
            </a:r>
            <a:endParaRPr lang="en-ID" sz="2000">
              <a:solidFill>
                <a:srgbClr val="002060"/>
              </a:solidFill>
              <a:latin typeface="Montserrat" panose="00000500000000000000" pitchFamily="50" charset="0"/>
            </a:endParaRPr>
          </a:p>
          <a:p>
            <a:pPr marL="457200" indent="-457200" algn="l">
              <a:buAutoNum type="arabicPeriod"/>
            </a:pPr>
            <a:r>
              <a:rPr lang="en-ID" sz="2000">
                <a:solidFill>
                  <a:srgbClr val="002060"/>
                </a:solidFill>
                <a:latin typeface="Montserrat"/>
              </a:rPr>
              <a:t>Python </a:t>
            </a:r>
            <a:endParaRPr lang="en-ID" sz="2000">
              <a:solidFill>
                <a:srgbClr val="002060"/>
              </a:solidFill>
              <a:latin typeface="Montserrat" panose="00000500000000000000" pitchFamily="50" charset="0"/>
            </a:endParaRPr>
          </a:p>
          <a:p>
            <a:pPr marL="457200" indent="-457200" algn="l">
              <a:buAutoNum type="arabicPeriod"/>
            </a:pPr>
            <a:r>
              <a:rPr lang="en-ID" sz="2000">
                <a:solidFill>
                  <a:srgbClr val="002060"/>
                </a:solidFill>
                <a:latin typeface="Montserrat"/>
              </a:rPr>
              <a:t>VS CODE / Jupiter Notebook</a:t>
            </a:r>
            <a:endParaRPr lang="en-ID" sz="2000">
              <a:solidFill>
                <a:srgbClr val="002060"/>
              </a:solidFill>
              <a:latin typeface="Montserrat" panose="00000500000000000000" pitchFamily="50" charset="0"/>
            </a:endParaRPr>
          </a:p>
          <a:p>
            <a:pPr algn="l"/>
            <a:endParaRPr lang="en-ID" sz="20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pic>
        <p:nvPicPr>
          <p:cNvPr id="10" name="Picture 9" descr="Flutter | Logo Timeline Wiki | Fandom">
            <a:extLst>
              <a:ext uri="{FF2B5EF4-FFF2-40B4-BE49-F238E27FC236}">
                <a16:creationId xmlns:a16="http://schemas.microsoft.com/office/drawing/2014/main" id="{337BF0E6-2FEB-49E0-5EDE-56FBA14B5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90" y="3908236"/>
            <a:ext cx="2346101" cy="1107640"/>
          </a:xfrm>
          <a:prstGeom prst="rect">
            <a:avLst/>
          </a:prstGeom>
        </p:spPr>
      </p:pic>
      <p:pic>
        <p:nvPicPr>
          <p:cNvPr id="14" name="Picture 13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DD01C7B0-81C0-600E-FDB7-827E18382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923" y="3854946"/>
            <a:ext cx="2152919" cy="1214221"/>
          </a:xfrm>
          <a:prstGeom prst="rect">
            <a:avLst/>
          </a:prstGeom>
        </p:spPr>
      </p:pic>
      <p:pic>
        <p:nvPicPr>
          <p:cNvPr id="17" name="Picture 16" descr="Everything about TensorFlow Lite and start deploying your machine learning  model - Latest Open Tech From Seeed">
            <a:extLst>
              <a:ext uri="{FF2B5EF4-FFF2-40B4-BE49-F238E27FC236}">
                <a16:creationId xmlns:a16="http://schemas.microsoft.com/office/drawing/2014/main" id="{69F98F0B-8A16-433C-F4E2-CE1A928D2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643" y="3930897"/>
            <a:ext cx="2743198" cy="1062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E4199-FECF-216B-3C7B-DAC035396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459" y="625648"/>
            <a:ext cx="8174567" cy="641494"/>
          </a:xfrm>
        </p:spPr>
        <p:txBody>
          <a:bodyPr>
            <a:noAutofit/>
          </a:bodyPr>
          <a:lstStyle/>
          <a:p>
            <a:pPr algn="l"/>
            <a:r>
              <a:rPr lang="en-US" sz="3200" b="1" spc="300">
                <a:solidFill>
                  <a:srgbClr val="002060"/>
                </a:solidFill>
                <a:latin typeface="Museo 900" panose="02000000000000000000" pitchFamily="50" charset="0"/>
              </a:rPr>
              <a:t>METHODS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FF485-AF86-171E-DF94-087A72D88730}"/>
              </a:ext>
            </a:extLst>
          </p:cNvPr>
          <p:cNvSpPr/>
          <p:nvPr/>
        </p:nvSpPr>
        <p:spPr>
          <a:xfrm>
            <a:off x="500267" y="1223729"/>
            <a:ext cx="1179677" cy="4525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Tools</a:t>
            </a:r>
            <a:endParaRPr lang="en-ID" b="1" spc="30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Picture 7" descr="Project Jupyter | Try Jupyter">
            <a:extLst>
              <a:ext uri="{FF2B5EF4-FFF2-40B4-BE49-F238E27FC236}">
                <a16:creationId xmlns:a16="http://schemas.microsoft.com/office/drawing/2014/main" id="{C8EB4E28-871E-68DD-DEDB-9B2857EA3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5385" y="3743865"/>
            <a:ext cx="2743200" cy="14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0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0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12" y="4273050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2AD777D6-F68D-99A3-0355-A5A1D0230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459" y="2039680"/>
            <a:ext cx="10672710" cy="1695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ID" sz="2000" b="1" dirty="0">
                <a:solidFill>
                  <a:srgbClr val="002060"/>
                </a:solidFill>
                <a:latin typeface="Montserrat"/>
              </a:rPr>
              <a:t>Flutter </a:t>
            </a:r>
            <a:endParaRPr lang="en-ID" sz="2000" dirty="0">
              <a:solidFill>
                <a:srgbClr val="002060"/>
              </a:solidFill>
              <a:latin typeface="Montserrat"/>
              <a:ea typeface="Calibri" panose="020F0502020204030204"/>
              <a:cs typeface="Calibri" panose="020F0502020204030204"/>
            </a:endParaRPr>
          </a:p>
          <a:p>
            <a:pPr algn="l"/>
            <a:r>
              <a:rPr lang="en-ID" sz="2000" dirty="0">
                <a:solidFill>
                  <a:srgbClr val="002060"/>
                </a:solidFill>
                <a:ea typeface="+mn-lt"/>
                <a:cs typeface="+mn-lt"/>
              </a:rPr>
              <a:t>Free and Open Source also can Build Mobile and Web Apps for Android, iOS, and Desktop</a:t>
            </a:r>
            <a:endParaRPr lang="en-ID" dirty="0">
              <a:ea typeface="Calibri"/>
              <a:cs typeface="Calibri"/>
            </a:endParaRPr>
          </a:p>
          <a:p>
            <a:pPr algn="l"/>
            <a:r>
              <a:rPr lang="en-ID" sz="2000" dirty="0">
                <a:solidFill>
                  <a:srgbClr val="002060"/>
                </a:solidFill>
                <a:latin typeface="Montserrat"/>
              </a:rPr>
              <a:t>Company that use flutter = </a:t>
            </a:r>
          </a:p>
          <a:p>
            <a:pPr algn="l"/>
            <a:r>
              <a:rPr lang="en-ID" sz="2000" dirty="0">
                <a:solidFill>
                  <a:srgbClr val="002060"/>
                </a:solidFill>
                <a:latin typeface="Montserrat"/>
              </a:rPr>
              <a:t>Google Ads, Alibaba Group, GRAB, E-Bay</a:t>
            </a:r>
            <a:endParaRPr lang="en-ID" sz="2000" dirty="0">
              <a:solidFill>
                <a:srgbClr val="002060"/>
              </a:solidFill>
              <a:latin typeface="Montserrat" panose="00000500000000000000" pitchFamily="50" charset="0"/>
            </a:endParaRPr>
          </a:p>
          <a:p>
            <a:pPr algn="l"/>
            <a:endParaRPr lang="en-ID" sz="2000" dirty="0">
              <a:solidFill>
                <a:srgbClr val="002060"/>
              </a:solidFill>
              <a:latin typeface="Montserrat" panose="00000500000000000000" pitchFamily="50" charset="0"/>
            </a:endParaRPr>
          </a:p>
          <a:p>
            <a:pPr algn="l"/>
            <a:endParaRPr lang="en-ID" sz="20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pic>
        <p:nvPicPr>
          <p:cNvPr id="10" name="Picture 9" descr="Flutter | Logo Timeline Wiki | Fandom">
            <a:extLst>
              <a:ext uri="{FF2B5EF4-FFF2-40B4-BE49-F238E27FC236}">
                <a16:creationId xmlns:a16="http://schemas.microsoft.com/office/drawing/2014/main" id="{337BF0E6-2FEB-49E0-5EDE-56FBA14B5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8388" y="2513025"/>
            <a:ext cx="1949002" cy="925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E4199-FECF-216B-3C7B-DAC035396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459" y="625648"/>
            <a:ext cx="8174567" cy="641494"/>
          </a:xfrm>
        </p:spPr>
        <p:txBody>
          <a:bodyPr>
            <a:noAutofit/>
          </a:bodyPr>
          <a:lstStyle/>
          <a:p>
            <a:pPr algn="l"/>
            <a:r>
              <a:rPr lang="en-US" sz="3200" b="1" spc="300" dirty="0">
                <a:solidFill>
                  <a:srgbClr val="002060"/>
                </a:solidFill>
                <a:latin typeface="Museo 900"/>
              </a:rPr>
              <a:t>Why Use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FF485-AF86-171E-DF94-087A72D88730}"/>
              </a:ext>
            </a:extLst>
          </p:cNvPr>
          <p:cNvSpPr/>
          <p:nvPr/>
        </p:nvSpPr>
        <p:spPr>
          <a:xfrm>
            <a:off x="552819" y="1373798"/>
            <a:ext cx="1179677" cy="4525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Tools</a:t>
            </a:r>
            <a:endParaRPr lang="en-ID" b="1" spc="30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4BCCED5-D0A3-43ED-BA20-55CEA3D44774}"/>
              </a:ext>
            </a:extLst>
          </p:cNvPr>
          <p:cNvSpPr txBox="1">
            <a:spLocks/>
          </p:cNvSpPr>
          <p:nvPr/>
        </p:nvSpPr>
        <p:spPr>
          <a:xfrm>
            <a:off x="503338" y="3855601"/>
            <a:ext cx="10661978" cy="21894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sz="2000" b="1" dirty="0" err="1">
                <a:solidFill>
                  <a:srgbClr val="002060"/>
                </a:solidFill>
                <a:latin typeface="Montserrat"/>
              </a:rPr>
              <a:t>Tensotflow</a:t>
            </a:r>
            <a:r>
              <a:rPr lang="en-ID" sz="2000" b="1" dirty="0">
                <a:solidFill>
                  <a:srgbClr val="002060"/>
                </a:solidFill>
                <a:latin typeface="Montserrat"/>
              </a:rPr>
              <a:t> Lite </a:t>
            </a:r>
            <a:endParaRPr lang="en-ID" sz="2200">
              <a:solidFill>
                <a:srgbClr val="002060"/>
              </a:solidFill>
              <a:latin typeface="Montserrat"/>
              <a:ea typeface="Calibri" panose="020F0502020204030204"/>
              <a:cs typeface="Calibri" panose="020F0502020204030204"/>
            </a:endParaRPr>
          </a:p>
          <a:p>
            <a:pPr marL="285750" indent="-285750" algn="l">
              <a:buFont typeface="Arial"/>
              <a:buChar char="•"/>
            </a:pPr>
            <a:r>
              <a:rPr lang="en-ID" sz="2200" dirty="0">
                <a:solidFill>
                  <a:srgbClr val="1C1917"/>
                </a:solidFill>
                <a:ea typeface="+mn-lt"/>
                <a:cs typeface="+mn-lt"/>
              </a:rPr>
              <a:t>Smaller model file size saves phone storage space</a:t>
            </a:r>
            <a:endParaRPr lang="en-ID" sz="2200" dirty="0">
              <a:ea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ID" sz="2200" dirty="0">
                <a:solidFill>
                  <a:srgbClr val="1C1917"/>
                </a:solidFill>
                <a:ea typeface="+mn-lt"/>
                <a:cs typeface="+mn-lt"/>
              </a:rPr>
              <a:t>Faster inference performance as models are optimized</a:t>
            </a:r>
            <a:endParaRPr lang="en-ID" sz="2200" dirty="0">
              <a:ea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ID" sz="2200" dirty="0">
                <a:solidFill>
                  <a:srgbClr val="1C1917"/>
                </a:solidFill>
                <a:ea typeface="+mn-lt"/>
                <a:cs typeface="+mn-lt"/>
              </a:rPr>
              <a:t>Supports hardware acceleration using GPU and NPU</a:t>
            </a:r>
            <a:endParaRPr lang="en-ID" sz="2200">
              <a:ea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ID" sz="2200" dirty="0">
                <a:solidFill>
                  <a:srgbClr val="1C1917"/>
                </a:solidFill>
                <a:ea typeface="+mn-lt"/>
                <a:cs typeface="+mn-lt"/>
              </a:rPr>
              <a:t>Easier to use with Flutter plugin</a:t>
            </a:r>
            <a:endParaRPr lang="en-ID" sz="2200">
              <a:ea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ID" sz="2200" dirty="0">
                <a:solidFill>
                  <a:srgbClr val="1C1917"/>
                </a:solidFill>
                <a:ea typeface="+mn-lt"/>
                <a:cs typeface="+mn-lt"/>
              </a:rPr>
              <a:t>Production-ready without needing additional server infrastructure</a:t>
            </a:r>
            <a:endParaRPr lang="en-ID" sz="2200">
              <a:ea typeface="Calibri"/>
              <a:cs typeface="Calibri"/>
            </a:endParaRPr>
          </a:p>
          <a:p>
            <a:pPr algn="l"/>
            <a:endParaRPr lang="en-ID" sz="2200" dirty="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  <a:p>
            <a:pPr algn="l"/>
            <a:endParaRPr lang="en-ID" sz="2000" dirty="0">
              <a:solidFill>
                <a:srgbClr val="002060"/>
              </a:solidFill>
              <a:latin typeface="Montserrat" panose="00000500000000000000" pitchFamily="50" charset="0"/>
            </a:endParaRPr>
          </a:p>
          <a:p>
            <a:pPr algn="l"/>
            <a:endParaRPr lang="en-ID" sz="20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9" name="Picture 18" descr="Everything about TensorFlow Lite and start deploying your machine learning  model - Latest Open Tech From Seeed">
            <a:extLst>
              <a:ext uri="{FF2B5EF4-FFF2-40B4-BE49-F238E27FC236}">
                <a16:creationId xmlns:a16="http://schemas.microsoft.com/office/drawing/2014/main" id="{84417E64-5A0F-8E99-D0EF-DECE3F732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712" y="4495828"/>
            <a:ext cx="2743198" cy="10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5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E3EAB11-A567-359E-572A-EE6FD9EB9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 flipV="1">
            <a:off x="426704" y="-906690"/>
            <a:ext cx="4587551" cy="2676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41724F-E437-4059-5505-C2235CE8B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8057" y="4520895"/>
            <a:ext cx="4587551" cy="2676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D798A-6AA8-6F6C-D6AB-E15A9FE9C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E6639-1A61-DC51-0A9B-5BB91D976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2247900" cy="6858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F3C3AC-640B-4887-0717-5A4B27FD4ECD}"/>
              </a:ext>
            </a:extLst>
          </p:cNvPr>
          <p:cNvSpPr txBox="1"/>
          <p:nvPr/>
        </p:nvSpPr>
        <p:spPr>
          <a:xfrm>
            <a:off x="533399" y="582854"/>
            <a:ext cx="597279" cy="5878554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Montserrat" panose="00000500000000000000" pitchFamily="50" charset="0"/>
              </a:rPr>
              <a:t>ADD YOUR TEXT</a:t>
            </a:r>
            <a:endParaRPr lang="en-ID" sz="2000" b="1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8A180F-A8FD-D69D-6912-1E3BEBAF5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96788" y="6291570"/>
            <a:ext cx="2695212" cy="584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7A694B-CE06-E53F-B810-D61905CAF662}"/>
              </a:ext>
            </a:extLst>
          </p:cNvPr>
          <p:cNvSpPr txBox="1"/>
          <p:nvPr/>
        </p:nvSpPr>
        <p:spPr>
          <a:xfrm>
            <a:off x="2391833" y="6453248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4DD083-83D0-D1BE-3DF8-83C93ABC9F91}"/>
              </a:ext>
            </a:extLst>
          </p:cNvPr>
          <p:cNvGrpSpPr/>
          <p:nvPr/>
        </p:nvGrpSpPr>
        <p:grpSpPr>
          <a:xfrm>
            <a:off x="2487306" y="509907"/>
            <a:ext cx="9171295" cy="6068039"/>
            <a:chOff x="2006147" y="142047"/>
            <a:chExt cx="9946420" cy="65958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DB03E10-8A62-B211-4076-F452AF8DA803}"/>
                </a:ext>
              </a:extLst>
            </p:cNvPr>
            <p:cNvSpPr/>
            <p:nvPr/>
          </p:nvSpPr>
          <p:spPr>
            <a:xfrm>
              <a:off x="5432492" y="142047"/>
              <a:ext cx="1976546" cy="71663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Mulai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E0C87D-49FE-879D-0B9E-A977CBB7AF1A}"/>
                </a:ext>
              </a:extLst>
            </p:cNvPr>
            <p:cNvSpPr/>
            <p:nvPr/>
          </p:nvSpPr>
          <p:spPr>
            <a:xfrm>
              <a:off x="5507507" y="1072363"/>
              <a:ext cx="1828800" cy="8382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Menu Utama </a:t>
              </a:r>
              <a:r>
                <a:rPr lang="en-GB" sz="1300" err="1">
                  <a:ea typeface="Calibri"/>
                  <a:cs typeface="Calibri"/>
                </a:rPr>
                <a:t>Aplikasi</a:t>
              </a:r>
              <a:endParaRPr lang="en-GB" sz="1300">
                <a:ea typeface="Calibri"/>
                <a:cs typeface="Calibri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B7E74E8-75A0-BB27-81E7-7EED014ED21D}"/>
                </a:ext>
              </a:extLst>
            </p:cNvPr>
            <p:cNvCxnSpPr>
              <a:cxnSpLocks/>
            </p:cNvCxnSpPr>
            <p:nvPr/>
          </p:nvCxnSpPr>
          <p:spPr>
            <a:xfrm>
              <a:off x="6429757" y="851893"/>
              <a:ext cx="4751" cy="219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D46583-0B45-EBA1-648C-B471B3B691D6}"/>
                </a:ext>
              </a:extLst>
            </p:cNvPr>
            <p:cNvSpPr/>
            <p:nvPr/>
          </p:nvSpPr>
          <p:spPr>
            <a:xfrm>
              <a:off x="5507579" y="2201053"/>
              <a:ext cx="1828800" cy="8382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User </a:t>
              </a:r>
              <a:r>
                <a:rPr lang="en-GB" sz="1300" err="1">
                  <a:ea typeface="Calibri"/>
                  <a:cs typeface="Calibri"/>
                </a:rPr>
                <a:t>Melakukan</a:t>
              </a:r>
              <a:r>
                <a:rPr lang="en-GB" sz="1300">
                  <a:ea typeface="Calibri"/>
                  <a:cs typeface="Calibri"/>
                </a:rPr>
                <a:t> Upload Gambar</a:t>
              </a:r>
            </a:p>
          </p:txBody>
        </p:sp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751C2A1D-6E6F-DE8B-E99D-0C906E1F499B}"/>
                </a:ext>
              </a:extLst>
            </p:cNvPr>
            <p:cNvSpPr/>
            <p:nvPr/>
          </p:nvSpPr>
          <p:spPr>
            <a:xfrm>
              <a:off x="5027094" y="3294711"/>
              <a:ext cx="2779938" cy="1347289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 err="1">
                  <a:ea typeface="Calibri"/>
                  <a:cs typeface="Calibri"/>
                </a:rPr>
                <a:t>Klasifikasi</a:t>
              </a:r>
              <a:r>
                <a:rPr lang="en-GB" sz="1300">
                  <a:ea typeface="Calibri"/>
                  <a:cs typeface="Calibri"/>
                </a:rPr>
                <a:t> Gambar </a:t>
              </a:r>
              <a:r>
                <a:rPr lang="en-GB" sz="1300" err="1">
                  <a:ea typeface="Calibri"/>
                  <a:cs typeface="Calibri"/>
                </a:rPr>
                <a:t>sensitif</a:t>
              </a:r>
              <a:r>
                <a:rPr lang="en-GB" sz="1300">
                  <a:ea typeface="Calibri"/>
                  <a:cs typeface="Calibri"/>
                </a:rPr>
                <a:t>/non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88E87C0-BDDB-9636-7E70-6DAC151F0B2F}"/>
                </a:ext>
              </a:extLst>
            </p:cNvPr>
            <p:cNvSpPr/>
            <p:nvPr/>
          </p:nvSpPr>
          <p:spPr>
            <a:xfrm>
              <a:off x="8225659" y="3514318"/>
              <a:ext cx="1515072" cy="8289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Gambar </a:t>
              </a:r>
              <a:r>
                <a:rPr lang="en-GB" sz="1300" err="1">
                  <a:ea typeface="Calibri"/>
                  <a:cs typeface="Calibri"/>
                </a:rPr>
                <a:t>Sensitif</a:t>
              </a:r>
              <a:endParaRPr lang="en-GB" sz="1300" err="1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AE4CFCE-6E53-F6D7-443E-54DEFB016A6D}"/>
                </a:ext>
              </a:extLst>
            </p:cNvPr>
            <p:cNvSpPr/>
            <p:nvPr/>
          </p:nvSpPr>
          <p:spPr>
            <a:xfrm>
              <a:off x="2006147" y="3293183"/>
              <a:ext cx="2307661" cy="136437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Proses </a:t>
              </a:r>
              <a:r>
                <a:rPr lang="en-GB" sz="1300" b="1">
                  <a:ea typeface="Calibri"/>
                  <a:cs typeface="Calibri"/>
                </a:rPr>
                <a:t>Machine Learning </a:t>
              </a:r>
              <a:r>
                <a:rPr lang="en-GB" sz="1300" err="1">
                  <a:ea typeface="Calibri"/>
                  <a:cs typeface="Calibri"/>
                </a:rPr>
                <a:t>dimulai</a:t>
              </a:r>
              <a:r>
                <a:rPr lang="en-GB" sz="1300">
                  <a:ea typeface="Calibri"/>
                  <a:cs typeface="Calibri"/>
                </a:rPr>
                <a:t> (</a:t>
              </a:r>
              <a:r>
                <a:rPr lang="en-GB" sz="1300" err="1">
                  <a:ea typeface="Calibri"/>
                  <a:cs typeface="Calibri"/>
                </a:rPr>
                <a:t>klasifikasi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gambar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sensitif</a:t>
              </a:r>
              <a:r>
                <a:rPr lang="en-GB" sz="1300">
                  <a:ea typeface="Calibri"/>
                  <a:cs typeface="Calibri"/>
                </a:rPr>
                <a:t> </a:t>
              </a:r>
              <a:r>
                <a:rPr lang="en-GB" sz="1300" err="1">
                  <a:ea typeface="Calibri"/>
                  <a:cs typeface="Calibri"/>
                </a:rPr>
                <a:t>atau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tidak</a:t>
              </a:r>
              <a:r>
                <a:rPr lang="en-GB" sz="1300">
                  <a:ea typeface="Calibri"/>
                  <a:cs typeface="Calibri"/>
                </a:rPr>
                <a:t> )</a:t>
              </a:r>
              <a:endParaRPr lang="en-US" sz="1300">
                <a:cs typeface="Calibri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4C1AACD-F2D8-6407-85A5-3DC7D749CCEA}"/>
                </a:ext>
              </a:extLst>
            </p:cNvPr>
            <p:cNvSpPr/>
            <p:nvPr/>
          </p:nvSpPr>
          <p:spPr>
            <a:xfrm>
              <a:off x="5579153" y="4902380"/>
              <a:ext cx="1701209" cy="95693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Gambar Tidak </a:t>
              </a:r>
              <a:r>
                <a:rPr lang="en-GB" sz="1300" err="1">
                  <a:ea typeface="Calibri"/>
                  <a:cs typeface="Calibri"/>
                </a:rPr>
                <a:t>Sensitif</a:t>
              </a:r>
              <a:r>
                <a:rPr lang="en-GB" sz="1300">
                  <a:ea typeface="Calibri"/>
                  <a:cs typeface="Calibri"/>
                </a:rPr>
                <a:t> dan </a:t>
              </a:r>
              <a:r>
                <a:rPr lang="en-GB" sz="1300" err="1">
                  <a:ea typeface="Calibri"/>
                  <a:cs typeface="Calibri"/>
                </a:rPr>
                <a:t>Berhasil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Terupload</a:t>
              </a:r>
              <a:endParaRPr lang="en-GB" sz="1300" err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D4B1BE-5748-B8B5-2E7C-E0F08A539AD4}"/>
                </a:ext>
              </a:extLst>
            </p:cNvPr>
            <p:cNvSpPr/>
            <p:nvPr/>
          </p:nvSpPr>
          <p:spPr>
            <a:xfrm>
              <a:off x="5607262" y="6175118"/>
              <a:ext cx="1644989" cy="56277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 err="1">
                  <a:ea typeface="Calibri"/>
                  <a:cs typeface="Calibri"/>
                </a:rPr>
                <a:t>Selesai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C0A30C-1805-D733-38B9-547F66F7DAEB}"/>
                </a:ext>
              </a:extLst>
            </p:cNvPr>
            <p:cNvSpPr/>
            <p:nvPr/>
          </p:nvSpPr>
          <p:spPr>
            <a:xfrm>
              <a:off x="10123767" y="3486494"/>
              <a:ext cx="1828800" cy="8382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Gambar </a:t>
              </a:r>
              <a:r>
                <a:rPr lang="en-GB" sz="1300" err="1">
                  <a:ea typeface="Calibri"/>
                  <a:cs typeface="Calibri"/>
                </a:rPr>
                <a:t>tidak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terupload</a:t>
              </a:r>
              <a:r>
                <a:rPr lang="en-GB" sz="1300">
                  <a:ea typeface="Calibri"/>
                  <a:cs typeface="Calibri"/>
                </a:rPr>
                <a:t> dan </a:t>
              </a:r>
              <a:r>
                <a:rPr lang="en-GB" sz="1300" err="1">
                  <a:ea typeface="Calibri"/>
                  <a:cs typeface="Calibri"/>
                </a:rPr>
                <a:t>muncul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peringatan</a:t>
              </a:r>
              <a:r>
                <a:rPr lang="en-GB" sz="1300">
                  <a:ea typeface="Calibri"/>
                  <a:cs typeface="Calibri"/>
                </a:rPr>
                <a:t> *File </a:t>
              </a:r>
              <a:r>
                <a:rPr lang="en-GB" sz="1300" err="1">
                  <a:ea typeface="Calibri"/>
                  <a:cs typeface="Calibri"/>
                </a:rPr>
                <a:t>bersifat</a:t>
              </a:r>
              <a:r>
                <a:rPr lang="en-GB" sz="1300">
                  <a:ea typeface="Calibri"/>
                  <a:cs typeface="Calibri"/>
                </a:rPr>
                <a:t> sensitive*</a:t>
              </a:r>
              <a:endParaRPr lang="en-US" sz="1300">
                <a:cs typeface="Calibri" panose="020F0502020204030204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A5E18BA-0EC3-ACBC-5EE0-FE51A796BE15}"/>
                </a:ext>
              </a:extLst>
            </p:cNvPr>
            <p:cNvCxnSpPr>
              <a:cxnSpLocks/>
            </p:cNvCxnSpPr>
            <p:nvPr/>
          </p:nvCxnSpPr>
          <p:spPr>
            <a:xfrm>
              <a:off x="6432699" y="1905636"/>
              <a:ext cx="4751" cy="284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DCAA297-1AA6-6F8A-926B-CEADFDF12DBF}"/>
                </a:ext>
              </a:extLst>
            </p:cNvPr>
            <p:cNvCxnSpPr>
              <a:cxnSpLocks/>
            </p:cNvCxnSpPr>
            <p:nvPr/>
          </p:nvCxnSpPr>
          <p:spPr>
            <a:xfrm>
              <a:off x="6420001" y="3040493"/>
              <a:ext cx="4751" cy="284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A6D453E-35CC-CA71-5EBA-3BEBFB281E85}"/>
                </a:ext>
              </a:extLst>
            </p:cNvPr>
            <p:cNvCxnSpPr/>
            <p:nvPr/>
          </p:nvCxnSpPr>
          <p:spPr>
            <a:xfrm>
              <a:off x="4323746" y="3980183"/>
              <a:ext cx="713850" cy="607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33B44DB-4209-3AEA-1366-8F6DDE1E5AE3}"/>
                </a:ext>
              </a:extLst>
            </p:cNvPr>
            <p:cNvCxnSpPr>
              <a:cxnSpLocks/>
            </p:cNvCxnSpPr>
            <p:nvPr/>
          </p:nvCxnSpPr>
          <p:spPr>
            <a:xfrm>
              <a:off x="7808465" y="3985232"/>
              <a:ext cx="408339" cy="116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F46CBB4-63C3-DE09-9C22-A132E2BD4D62}"/>
                </a:ext>
              </a:extLst>
            </p:cNvPr>
            <p:cNvCxnSpPr>
              <a:cxnSpLocks/>
            </p:cNvCxnSpPr>
            <p:nvPr/>
          </p:nvCxnSpPr>
          <p:spPr>
            <a:xfrm>
              <a:off x="6430732" y="4607913"/>
              <a:ext cx="4751" cy="284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D93BC26-76D5-10F2-CC35-0781401E7C86}"/>
                </a:ext>
              </a:extLst>
            </p:cNvPr>
            <p:cNvCxnSpPr>
              <a:cxnSpLocks/>
              <a:stCxn id="20" idx="2"/>
              <a:endCxn id="22" idx="0"/>
            </p:cNvCxnSpPr>
            <p:nvPr/>
          </p:nvCxnSpPr>
          <p:spPr>
            <a:xfrm flipH="1">
              <a:off x="6429757" y="5859310"/>
              <a:ext cx="1" cy="315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81DDC4-9D1B-BCA3-277C-53EA01709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3356" y="3906011"/>
              <a:ext cx="388659" cy="7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18F57D4-A886-54DF-2D75-C0B599854B5A}"/>
                </a:ext>
              </a:extLst>
            </p:cNvPr>
            <p:cNvCxnSpPr>
              <a:cxnSpLocks/>
            </p:cNvCxnSpPr>
            <p:nvPr/>
          </p:nvCxnSpPr>
          <p:spPr>
            <a:xfrm>
              <a:off x="11040577" y="2623879"/>
              <a:ext cx="12902" cy="885306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3D8207-6CE0-BDAC-9503-D2B9418254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4522" y="2618123"/>
              <a:ext cx="3700386" cy="1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5D8E6488-074B-879A-0D56-194A8277D03E}"/>
              </a:ext>
            </a:extLst>
          </p:cNvPr>
          <p:cNvSpPr txBox="1">
            <a:spLocks/>
          </p:cNvSpPr>
          <p:nvPr/>
        </p:nvSpPr>
        <p:spPr>
          <a:xfrm>
            <a:off x="2487306" y="349642"/>
            <a:ext cx="8174567" cy="641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spc="300">
                <a:solidFill>
                  <a:srgbClr val="002060"/>
                </a:solidFill>
                <a:latin typeface="Museo 900" panose="02000000000000000000" pitchFamily="50" charset="0"/>
              </a:rPr>
              <a:t>METHODS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7D97B4C-2D26-2B9E-C291-210923E1DEF6}"/>
              </a:ext>
            </a:extLst>
          </p:cNvPr>
          <p:cNvSpPr/>
          <p:nvPr/>
        </p:nvSpPr>
        <p:spPr>
          <a:xfrm>
            <a:off x="2485741" y="947723"/>
            <a:ext cx="2346978" cy="68003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/>
              </a:rPr>
              <a:t>Flow</a:t>
            </a:r>
            <a:endParaRPr lang="en-US" b="1" spc="300" err="1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b="1" spc="300" err="1">
                <a:solidFill>
                  <a:schemeClr val="tx2">
                    <a:lumMod val="75000"/>
                  </a:schemeClr>
                </a:solidFill>
                <a:latin typeface="Montserrat"/>
              </a:rPr>
              <a:t>Aplication</a:t>
            </a:r>
            <a:endParaRPr lang="en-US" b="1" spc="300" err="1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49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01" y="4289576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E4199-FECF-216B-3C7B-DAC035396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459" y="625648"/>
            <a:ext cx="8174567" cy="641494"/>
          </a:xfrm>
        </p:spPr>
        <p:txBody>
          <a:bodyPr>
            <a:noAutofit/>
          </a:bodyPr>
          <a:lstStyle/>
          <a:p>
            <a:pPr algn="l"/>
            <a:r>
              <a:rPr lang="en-US" sz="3200" b="1" spc="300">
                <a:solidFill>
                  <a:srgbClr val="002060"/>
                </a:solidFill>
                <a:latin typeface="Museo 900" panose="02000000000000000000" pitchFamily="50" charset="0"/>
              </a:rPr>
              <a:t>RESULTS &amp; DISCUSSION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FF485-AF86-171E-DF94-087A72D88730}"/>
              </a:ext>
            </a:extLst>
          </p:cNvPr>
          <p:cNvSpPr/>
          <p:nvPr/>
        </p:nvSpPr>
        <p:spPr>
          <a:xfrm>
            <a:off x="500267" y="1223729"/>
            <a:ext cx="2460269" cy="4525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Hasil </a:t>
            </a:r>
            <a:r>
              <a:rPr lang="en-US" b="1" spc="30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Capaian</a:t>
            </a:r>
            <a:endParaRPr lang="en-ID" b="1" spc="30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4B68E7-3049-5FC5-353B-D9F381932BD2}"/>
              </a:ext>
            </a:extLst>
          </p:cNvPr>
          <p:cNvGrpSpPr/>
          <p:nvPr/>
        </p:nvGrpSpPr>
        <p:grpSpPr>
          <a:xfrm>
            <a:off x="2074288" y="1484685"/>
            <a:ext cx="8669912" cy="4327545"/>
            <a:chOff x="2006147" y="142047"/>
            <a:chExt cx="9946420" cy="659584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24F59C-A19C-1843-C7FA-69A69FB2ACFD}"/>
                </a:ext>
              </a:extLst>
            </p:cNvPr>
            <p:cNvSpPr/>
            <p:nvPr/>
          </p:nvSpPr>
          <p:spPr>
            <a:xfrm>
              <a:off x="5432492" y="142047"/>
              <a:ext cx="1976546" cy="71663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Mulai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946092-73FB-A0A5-D1DD-276DA9BFAA68}"/>
                </a:ext>
              </a:extLst>
            </p:cNvPr>
            <p:cNvSpPr/>
            <p:nvPr/>
          </p:nvSpPr>
          <p:spPr>
            <a:xfrm>
              <a:off x="5507507" y="1072363"/>
              <a:ext cx="1828800" cy="8382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Menu Utama </a:t>
              </a:r>
              <a:r>
                <a:rPr lang="en-GB" sz="1300" err="1">
                  <a:ea typeface="Calibri"/>
                  <a:cs typeface="Calibri"/>
                </a:rPr>
                <a:t>Aplikasi</a:t>
              </a:r>
              <a:endParaRPr lang="en-GB" sz="1300">
                <a:ea typeface="Calibri"/>
                <a:cs typeface="Calibri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FE2BB32-4E30-34EE-05CC-B2912DF3C91C}"/>
                </a:ext>
              </a:extLst>
            </p:cNvPr>
            <p:cNvCxnSpPr>
              <a:cxnSpLocks/>
            </p:cNvCxnSpPr>
            <p:nvPr/>
          </p:nvCxnSpPr>
          <p:spPr>
            <a:xfrm>
              <a:off x="6429757" y="851893"/>
              <a:ext cx="4751" cy="219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A816B3-C19D-A65B-36B8-5FB75D414EBF}"/>
                </a:ext>
              </a:extLst>
            </p:cNvPr>
            <p:cNvSpPr/>
            <p:nvPr/>
          </p:nvSpPr>
          <p:spPr>
            <a:xfrm>
              <a:off x="5507579" y="2201053"/>
              <a:ext cx="1828800" cy="8382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User </a:t>
              </a:r>
              <a:r>
                <a:rPr lang="en-GB" sz="1300" err="1">
                  <a:ea typeface="Calibri"/>
                  <a:cs typeface="Calibri"/>
                </a:rPr>
                <a:t>Melakukan</a:t>
              </a:r>
              <a:r>
                <a:rPr lang="en-GB" sz="1300">
                  <a:ea typeface="Calibri"/>
                  <a:cs typeface="Calibri"/>
                </a:rPr>
                <a:t> Upload Image</a:t>
              </a:r>
            </a:p>
          </p:txBody>
        </p:sp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258BB8A8-D648-EC78-81BF-BD24871A7BF5}"/>
                </a:ext>
              </a:extLst>
            </p:cNvPr>
            <p:cNvSpPr/>
            <p:nvPr/>
          </p:nvSpPr>
          <p:spPr>
            <a:xfrm>
              <a:off x="5027094" y="3294711"/>
              <a:ext cx="2779938" cy="1347289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 err="1">
                  <a:ea typeface="Calibri"/>
                  <a:cs typeface="Calibri"/>
                </a:rPr>
                <a:t>Klasifikasi</a:t>
              </a:r>
              <a:r>
                <a:rPr lang="en-GB" sz="1300">
                  <a:ea typeface="Calibri"/>
                  <a:cs typeface="Calibri"/>
                </a:rPr>
                <a:t> Gambar </a:t>
              </a:r>
              <a:r>
                <a:rPr lang="en-GB" sz="1300" err="1">
                  <a:ea typeface="Calibri"/>
                  <a:cs typeface="Calibri"/>
                </a:rPr>
                <a:t>sensitif</a:t>
              </a:r>
              <a:r>
                <a:rPr lang="en-GB" sz="1300">
                  <a:ea typeface="Calibri"/>
                  <a:cs typeface="Calibri"/>
                </a:rPr>
                <a:t>/non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3BA56CB-0CA0-A1AC-213B-71AAB240018D}"/>
                </a:ext>
              </a:extLst>
            </p:cNvPr>
            <p:cNvSpPr/>
            <p:nvPr/>
          </p:nvSpPr>
          <p:spPr>
            <a:xfrm>
              <a:off x="8225659" y="3514318"/>
              <a:ext cx="1515072" cy="8289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Gambar </a:t>
              </a:r>
              <a:r>
                <a:rPr lang="en-GB" sz="1300" err="1">
                  <a:ea typeface="Calibri"/>
                  <a:cs typeface="Calibri"/>
                </a:rPr>
                <a:t>Sensitif</a:t>
              </a:r>
              <a:endParaRPr lang="en-GB" sz="1300" err="1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267E14-99D6-02B9-5E8D-84C5A4F61A4C}"/>
                </a:ext>
              </a:extLst>
            </p:cNvPr>
            <p:cNvSpPr/>
            <p:nvPr/>
          </p:nvSpPr>
          <p:spPr>
            <a:xfrm>
              <a:off x="2006147" y="3293183"/>
              <a:ext cx="2307661" cy="136437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Proses </a:t>
              </a:r>
              <a:r>
                <a:rPr lang="en-GB" sz="1300" b="1">
                  <a:ea typeface="Calibri"/>
                  <a:cs typeface="Calibri"/>
                </a:rPr>
                <a:t>Machine Learning </a:t>
              </a:r>
              <a:r>
                <a:rPr lang="en-GB" sz="1300" err="1">
                  <a:ea typeface="Calibri"/>
                  <a:cs typeface="Calibri"/>
                </a:rPr>
                <a:t>dimulai</a:t>
              </a:r>
              <a:r>
                <a:rPr lang="en-GB" sz="1300">
                  <a:ea typeface="Calibri"/>
                  <a:cs typeface="Calibri"/>
                </a:rPr>
                <a:t> (</a:t>
              </a:r>
              <a:r>
                <a:rPr lang="en-GB" sz="1300" err="1">
                  <a:ea typeface="Calibri"/>
                  <a:cs typeface="Calibri"/>
                </a:rPr>
                <a:t>klasifikasi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gambar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sensitif</a:t>
              </a:r>
              <a:r>
                <a:rPr lang="en-GB" sz="1300">
                  <a:ea typeface="Calibri"/>
                  <a:cs typeface="Calibri"/>
                </a:rPr>
                <a:t> </a:t>
              </a:r>
              <a:r>
                <a:rPr lang="en-GB" sz="1300" err="1">
                  <a:ea typeface="Calibri"/>
                  <a:cs typeface="Calibri"/>
                </a:rPr>
                <a:t>atau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tidak</a:t>
              </a:r>
              <a:r>
                <a:rPr lang="en-GB" sz="1300">
                  <a:ea typeface="Calibri"/>
                  <a:cs typeface="Calibri"/>
                </a:rPr>
                <a:t> )</a:t>
              </a:r>
              <a:endParaRPr lang="en-US" sz="1300">
                <a:cs typeface="Calibri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8CB1214-8E5F-0559-67CB-2FE1098EB4BB}"/>
                </a:ext>
              </a:extLst>
            </p:cNvPr>
            <p:cNvSpPr/>
            <p:nvPr/>
          </p:nvSpPr>
          <p:spPr>
            <a:xfrm>
              <a:off x="5311055" y="4886251"/>
              <a:ext cx="2212013" cy="95693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Gambar </a:t>
              </a:r>
              <a:r>
                <a:rPr lang="en-GB" sz="1300" err="1">
                  <a:ea typeface="Calibri"/>
                  <a:cs typeface="Calibri"/>
                </a:rPr>
                <a:t>Tidak</a:t>
              </a:r>
              <a:r>
                <a:rPr lang="en-GB" sz="1300">
                  <a:ea typeface="Calibri"/>
                  <a:cs typeface="Calibri"/>
                </a:rPr>
                <a:t> </a:t>
              </a:r>
              <a:r>
                <a:rPr lang="en-GB" sz="1300" err="1">
                  <a:ea typeface="Calibri"/>
                  <a:cs typeface="Calibri"/>
                </a:rPr>
                <a:t>Sensitif</a:t>
              </a:r>
              <a:r>
                <a:rPr lang="en-GB" sz="1300">
                  <a:ea typeface="Calibri"/>
                  <a:cs typeface="Calibri"/>
                </a:rPr>
                <a:t> dan </a:t>
              </a:r>
              <a:r>
                <a:rPr lang="en-GB" sz="1300" err="1">
                  <a:ea typeface="Calibri"/>
                  <a:cs typeface="Calibri"/>
                </a:rPr>
                <a:t>Berhasil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Terupload</a:t>
              </a:r>
              <a:endParaRPr lang="en-GB" sz="13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CA6E9A9-032E-D2CE-55D9-4D263FD31038}"/>
                </a:ext>
              </a:extLst>
            </p:cNvPr>
            <p:cNvSpPr/>
            <p:nvPr/>
          </p:nvSpPr>
          <p:spPr>
            <a:xfrm>
              <a:off x="5607262" y="6175118"/>
              <a:ext cx="1644989" cy="56277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 err="1">
                  <a:ea typeface="Calibri"/>
                  <a:cs typeface="Calibri"/>
                </a:rPr>
                <a:t>Selesai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4ABEAE-D0D8-50F4-EFEE-0DC0CC6F958C}"/>
                </a:ext>
              </a:extLst>
            </p:cNvPr>
            <p:cNvSpPr/>
            <p:nvPr/>
          </p:nvSpPr>
          <p:spPr>
            <a:xfrm>
              <a:off x="10123767" y="3486494"/>
              <a:ext cx="1828800" cy="19392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1300">
                  <a:ea typeface="Calibri"/>
                  <a:cs typeface="Calibri"/>
                </a:rPr>
                <a:t>Gambar </a:t>
              </a:r>
              <a:r>
                <a:rPr lang="en-GB" sz="1300" err="1">
                  <a:ea typeface="Calibri"/>
                  <a:cs typeface="Calibri"/>
                </a:rPr>
                <a:t>tidak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terupload</a:t>
              </a:r>
              <a:r>
                <a:rPr lang="en-GB" sz="1300">
                  <a:ea typeface="Calibri"/>
                  <a:cs typeface="Calibri"/>
                </a:rPr>
                <a:t> dan </a:t>
              </a:r>
              <a:r>
                <a:rPr lang="en-GB" sz="1300" err="1">
                  <a:ea typeface="Calibri"/>
                  <a:cs typeface="Calibri"/>
                </a:rPr>
                <a:t>muncul</a:t>
              </a:r>
              <a:r>
                <a:rPr lang="en-GB" sz="1300">
                  <a:ea typeface="Calibri"/>
                  <a:cs typeface="Calibri"/>
                </a:rPr>
                <a:t> </a:t>
              </a:r>
              <a:r>
                <a:rPr lang="en-GB" sz="1300" err="1">
                  <a:ea typeface="Calibri"/>
                  <a:cs typeface="Calibri"/>
                </a:rPr>
                <a:t>peringatan</a:t>
              </a:r>
              <a:r>
                <a:rPr lang="en-GB" sz="1300">
                  <a:ea typeface="Calibri"/>
                  <a:cs typeface="Calibri"/>
                </a:rPr>
                <a:t> *File </a:t>
              </a:r>
              <a:r>
                <a:rPr lang="en-GB" sz="1300" err="1">
                  <a:ea typeface="Calibri"/>
                  <a:cs typeface="Calibri"/>
                </a:rPr>
                <a:t>bersifat</a:t>
              </a:r>
              <a:r>
                <a:rPr lang="en-GB" sz="1300">
                  <a:ea typeface="Calibri"/>
                  <a:cs typeface="Calibri"/>
                </a:rPr>
                <a:t> sensitive*</a:t>
              </a:r>
              <a:endParaRPr lang="en-US" sz="1300">
                <a:cs typeface="Calibri" panose="020F0502020204030204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93B87EF-0DD0-F5CE-F964-173EDE54FB76}"/>
                </a:ext>
              </a:extLst>
            </p:cNvPr>
            <p:cNvCxnSpPr>
              <a:cxnSpLocks/>
            </p:cNvCxnSpPr>
            <p:nvPr/>
          </p:nvCxnSpPr>
          <p:spPr>
            <a:xfrm>
              <a:off x="6432699" y="1905636"/>
              <a:ext cx="4751" cy="284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05A5E00-C071-E17E-BFF3-7686FFD36EF2}"/>
                </a:ext>
              </a:extLst>
            </p:cNvPr>
            <p:cNvCxnSpPr>
              <a:cxnSpLocks/>
            </p:cNvCxnSpPr>
            <p:nvPr/>
          </p:nvCxnSpPr>
          <p:spPr>
            <a:xfrm>
              <a:off x="6420001" y="3040493"/>
              <a:ext cx="4751" cy="284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706A40F-AAF2-724D-DA59-8E85066708E7}"/>
                </a:ext>
              </a:extLst>
            </p:cNvPr>
            <p:cNvCxnSpPr/>
            <p:nvPr/>
          </p:nvCxnSpPr>
          <p:spPr>
            <a:xfrm>
              <a:off x="4323746" y="3980183"/>
              <a:ext cx="713850" cy="607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1E15F45-B98F-3D79-D6BE-7BACC2BDCD3C}"/>
                </a:ext>
              </a:extLst>
            </p:cNvPr>
            <p:cNvCxnSpPr>
              <a:cxnSpLocks/>
            </p:cNvCxnSpPr>
            <p:nvPr/>
          </p:nvCxnSpPr>
          <p:spPr>
            <a:xfrm>
              <a:off x="7808465" y="3985232"/>
              <a:ext cx="408339" cy="1163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45181DC-A579-B149-E076-C7884E7F3F0A}"/>
                </a:ext>
              </a:extLst>
            </p:cNvPr>
            <p:cNvCxnSpPr>
              <a:cxnSpLocks/>
            </p:cNvCxnSpPr>
            <p:nvPr/>
          </p:nvCxnSpPr>
          <p:spPr>
            <a:xfrm>
              <a:off x="6430732" y="4607913"/>
              <a:ext cx="4751" cy="284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E37C21C-B882-271C-A172-661EFFD1D523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6417062" y="5843181"/>
              <a:ext cx="12695" cy="331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1E6F7AC-0173-544E-859E-941DBF8C28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3356" y="3906011"/>
              <a:ext cx="388659" cy="7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1A9AA2B-7532-9814-E45F-28C275C27107}"/>
                </a:ext>
              </a:extLst>
            </p:cNvPr>
            <p:cNvCxnSpPr>
              <a:cxnSpLocks/>
            </p:cNvCxnSpPr>
            <p:nvPr/>
          </p:nvCxnSpPr>
          <p:spPr>
            <a:xfrm>
              <a:off x="11040577" y="2623879"/>
              <a:ext cx="12902" cy="885306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126AC4-BA4D-90BC-1EBB-5221D106BA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84522" y="2618123"/>
              <a:ext cx="3700386" cy="11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251E936-6F06-D57A-6450-09C56FE98807}"/>
              </a:ext>
            </a:extLst>
          </p:cNvPr>
          <p:cNvSpPr/>
          <p:nvPr/>
        </p:nvSpPr>
        <p:spPr>
          <a:xfrm>
            <a:off x="1536700" y="2704302"/>
            <a:ext cx="9652000" cy="26495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172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01" y="4289576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E4199-FECF-216B-3C7B-DAC035396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459" y="625648"/>
            <a:ext cx="8174567" cy="641494"/>
          </a:xfrm>
        </p:spPr>
        <p:txBody>
          <a:bodyPr>
            <a:noAutofit/>
          </a:bodyPr>
          <a:lstStyle/>
          <a:p>
            <a:pPr algn="l"/>
            <a:r>
              <a:rPr lang="en-US" sz="3200" b="1" spc="300">
                <a:solidFill>
                  <a:srgbClr val="002060"/>
                </a:solidFill>
                <a:latin typeface="Museo 900" panose="02000000000000000000" pitchFamily="50" charset="0"/>
              </a:rPr>
              <a:t>RESULTS &amp; DISCUSSION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FF485-AF86-171E-DF94-087A72D88730}"/>
              </a:ext>
            </a:extLst>
          </p:cNvPr>
          <p:cNvSpPr/>
          <p:nvPr/>
        </p:nvSpPr>
        <p:spPr>
          <a:xfrm>
            <a:off x="500267" y="1223729"/>
            <a:ext cx="2460269" cy="4525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Hasil </a:t>
            </a:r>
            <a:r>
              <a:rPr lang="en-US" b="1" spc="30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Capaian</a:t>
            </a:r>
            <a:endParaRPr lang="en-ID" b="1" spc="30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5683D3E3-6BC0-678A-9067-80B1D0ACA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9" y="2206824"/>
            <a:ext cx="5494132" cy="2916885"/>
          </a:xfrm>
          <a:prstGeom prst="rect">
            <a:avLst/>
          </a:prstGeom>
        </p:spPr>
      </p:pic>
      <p:pic>
        <p:nvPicPr>
          <p:cNvPr id="39" name="Picture 3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9DB039C-9D6D-E85A-AC3D-8B29731DC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21" y="2207709"/>
            <a:ext cx="5538095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14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01" y="4289576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E4199-FECF-216B-3C7B-DAC035396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459" y="625648"/>
            <a:ext cx="8174567" cy="641494"/>
          </a:xfrm>
        </p:spPr>
        <p:txBody>
          <a:bodyPr>
            <a:noAutofit/>
          </a:bodyPr>
          <a:lstStyle/>
          <a:p>
            <a:pPr algn="l"/>
            <a:r>
              <a:rPr lang="en-US" sz="3200" b="1" spc="300">
                <a:solidFill>
                  <a:srgbClr val="002060"/>
                </a:solidFill>
                <a:latin typeface="Museo 900" panose="02000000000000000000" pitchFamily="50" charset="0"/>
              </a:rPr>
              <a:t>RESULTS &amp; DISCUSSION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3FF485-AF86-171E-DF94-087A72D88730}"/>
              </a:ext>
            </a:extLst>
          </p:cNvPr>
          <p:cNvSpPr/>
          <p:nvPr/>
        </p:nvSpPr>
        <p:spPr>
          <a:xfrm>
            <a:off x="500267" y="1223729"/>
            <a:ext cx="2460269" cy="4525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pc="300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Kesimpulan</a:t>
            </a:r>
            <a:endParaRPr lang="en-ID" b="1" spc="30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4682-6CC7-8555-56B2-44C6F4A40839}"/>
              </a:ext>
            </a:extLst>
          </p:cNvPr>
          <p:cNvSpPr txBox="1"/>
          <p:nvPr/>
        </p:nvSpPr>
        <p:spPr>
          <a:xfrm>
            <a:off x="500267" y="2078797"/>
            <a:ext cx="111811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 err="1">
                <a:latin typeface="Montserrat" panose="00000500000000000000" pitchFamily="2" charset="0"/>
              </a:rPr>
              <a:t>Safetagram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adalah</a:t>
            </a:r>
            <a:r>
              <a:rPr lang="en-ID" dirty="0">
                <a:latin typeface="Montserrat" panose="00000500000000000000" pitchFamily="2" charset="0"/>
              </a:rPr>
              <a:t> platform media </a:t>
            </a:r>
            <a:r>
              <a:rPr lang="en-ID" dirty="0" err="1">
                <a:latin typeface="Montserrat" panose="00000500000000000000" pitchFamily="2" charset="0"/>
              </a:rPr>
              <a:t>sosial</a:t>
            </a:r>
            <a:r>
              <a:rPr lang="en-ID" dirty="0">
                <a:latin typeface="Montserrat" panose="00000500000000000000" pitchFamily="2" charset="0"/>
              </a:rPr>
              <a:t> yang </a:t>
            </a:r>
            <a:r>
              <a:rPr lang="en-ID" dirty="0" err="1">
                <a:latin typeface="Montserrat" panose="00000500000000000000" pitchFamily="2" charset="0"/>
              </a:rPr>
              <a:t>dirancang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untuk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memberikan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pengalaman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berbagi</a:t>
            </a:r>
            <a:r>
              <a:rPr lang="en-ID" dirty="0">
                <a:latin typeface="Montserrat" panose="00000500000000000000" pitchFamily="2" charset="0"/>
              </a:rPr>
              <a:t> yang </a:t>
            </a:r>
            <a:r>
              <a:rPr lang="en-ID" dirty="0" err="1">
                <a:latin typeface="Montserrat" panose="00000500000000000000" pitchFamily="2" charset="0"/>
              </a:rPr>
              <a:t>aman</a:t>
            </a:r>
            <a:r>
              <a:rPr lang="en-ID" dirty="0">
                <a:latin typeface="Montserrat" panose="00000500000000000000" pitchFamily="2" charset="0"/>
              </a:rPr>
              <a:t> dan </a:t>
            </a:r>
            <a:r>
              <a:rPr lang="en-ID" dirty="0" err="1">
                <a:latin typeface="Montserrat" panose="00000500000000000000" pitchFamily="2" charset="0"/>
              </a:rPr>
              <a:t>nyaman</a:t>
            </a:r>
            <a:r>
              <a:rPr lang="en-ID" dirty="0">
                <a:latin typeface="Montserrat" panose="00000500000000000000" pitchFamily="2" charset="0"/>
              </a:rPr>
              <a:t>. Kami </a:t>
            </a:r>
            <a:r>
              <a:rPr lang="en-ID" dirty="0" err="1">
                <a:latin typeface="Montserrat" panose="00000500000000000000" pitchFamily="2" charset="0"/>
              </a:rPr>
              <a:t>memprioritaskan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b="1" dirty="0" err="1">
                <a:latin typeface="Montserrat" panose="00000500000000000000" pitchFamily="2" charset="0"/>
              </a:rPr>
              <a:t>keamanan</a:t>
            </a:r>
            <a:r>
              <a:rPr lang="en-ID" b="1" dirty="0">
                <a:latin typeface="Montserrat" panose="00000500000000000000" pitchFamily="2" charset="0"/>
              </a:rPr>
              <a:t> dan </a:t>
            </a:r>
            <a:r>
              <a:rPr lang="en-ID" b="1" dirty="0" err="1">
                <a:latin typeface="Montserrat" panose="00000500000000000000" pitchFamily="2" charset="0"/>
              </a:rPr>
              <a:t>privasi</a:t>
            </a:r>
            <a:r>
              <a:rPr lang="en-ID" dirty="0">
                <a:latin typeface="Montserrat" panose="00000500000000000000" pitchFamily="2" charset="0"/>
              </a:rPr>
              <a:t>, </a:t>
            </a:r>
            <a:r>
              <a:rPr lang="en-ID" dirty="0" err="1">
                <a:latin typeface="Montserrat" panose="00000500000000000000" pitchFamily="2" charset="0"/>
              </a:rPr>
              <a:t>memastikan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setiap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momen</a:t>
            </a:r>
            <a:r>
              <a:rPr lang="en-ID" dirty="0">
                <a:latin typeface="Montserrat" panose="00000500000000000000" pitchFamily="2" charset="0"/>
              </a:rPr>
              <a:t> yang Anda </a:t>
            </a:r>
            <a:r>
              <a:rPr lang="en-ID" dirty="0" err="1">
                <a:latin typeface="Montserrat" panose="00000500000000000000" pitchFamily="2" charset="0"/>
              </a:rPr>
              <a:t>bagikan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tetap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terlindungi</a:t>
            </a:r>
            <a:r>
              <a:rPr lang="en-ID" dirty="0">
                <a:latin typeface="Montserrat" panose="00000500000000000000" pitchFamily="2" charset="0"/>
              </a:rPr>
              <a:t>. </a:t>
            </a:r>
            <a:r>
              <a:rPr lang="en-ID" dirty="0" err="1">
                <a:latin typeface="Montserrat" panose="00000500000000000000" pitchFamily="2" charset="0"/>
              </a:rPr>
              <a:t>Dengan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Safetagram</a:t>
            </a:r>
            <a:r>
              <a:rPr lang="en-ID" dirty="0">
                <a:latin typeface="Montserrat" panose="00000500000000000000" pitchFamily="2" charset="0"/>
              </a:rPr>
              <a:t>, Anda </a:t>
            </a:r>
            <a:r>
              <a:rPr lang="en-ID" dirty="0" err="1">
                <a:latin typeface="Montserrat" panose="00000500000000000000" pitchFamily="2" charset="0"/>
              </a:rPr>
              <a:t>dapat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menjelajahi</a:t>
            </a:r>
            <a:r>
              <a:rPr lang="en-ID" dirty="0">
                <a:latin typeface="Montserrat" panose="00000500000000000000" pitchFamily="2" charset="0"/>
              </a:rPr>
              <a:t> dunia visual </a:t>
            </a:r>
            <a:r>
              <a:rPr lang="en-ID" dirty="0" err="1">
                <a:latin typeface="Montserrat" panose="00000500000000000000" pitchFamily="2" charset="0"/>
              </a:rPr>
              <a:t>dengan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keyakinan</a:t>
            </a:r>
            <a:r>
              <a:rPr lang="en-ID" dirty="0">
                <a:latin typeface="Montserrat" panose="00000500000000000000" pitchFamily="2" charset="0"/>
              </a:rPr>
              <a:t>, </a:t>
            </a:r>
            <a:r>
              <a:rPr lang="en-ID" dirty="0" err="1">
                <a:latin typeface="Montserrat" panose="00000500000000000000" pitchFamily="2" charset="0"/>
              </a:rPr>
              <a:t>mengeksplorasi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momen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berharga</a:t>
            </a:r>
            <a:r>
              <a:rPr lang="en-ID" dirty="0">
                <a:latin typeface="Montserrat" panose="00000500000000000000" pitchFamily="2" charset="0"/>
              </a:rPr>
              <a:t>, dan </a:t>
            </a:r>
            <a:r>
              <a:rPr lang="en-ID" dirty="0" err="1">
                <a:latin typeface="Montserrat" panose="00000500000000000000" pitchFamily="2" charset="0"/>
              </a:rPr>
              <a:t>terhubung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dengan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teman-teman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secara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positif</a:t>
            </a:r>
            <a:r>
              <a:rPr lang="en-ID" dirty="0">
                <a:latin typeface="Montserrat" panose="00000500000000000000" pitchFamily="2" charset="0"/>
              </a:rPr>
              <a:t>.</a:t>
            </a:r>
          </a:p>
          <a:p>
            <a:pPr algn="just"/>
            <a:endParaRPr lang="en-ID" dirty="0">
              <a:latin typeface="Montserrat" panose="00000500000000000000" pitchFamily="2" charset="0"/>
            </a:endParaRPr>
          </a:p>
          <a:p>
            <a:pPr algn="just"/>
            <a:r>
              <a:rPr lang="en-ID" dirty="0" err="1">
                <a:latin typeface="Montserrat" panose="00000500000000000000" pitchFamily="2" charset="0"/>
              </a:rPr>
              <a:t>Setelah</a:t>
            </a:r>
            <a:r>
              <a:rPr lang="en-ID" dirty="0">
                <a:latin typeface="Montserrat" panose="00000500000000000000" pitchFamily="2" charset="0"/>
              </a:rPr>
              <a:t> model </a:t>
            </a:r>
            <a:r>
              <a:rPr lang="id-ID" b="1" dirty="0">
                <a:latin typeface="Montserrat" panose="00000500000000000000" pitchFamily="2" charset="0"/>
              </a:rPr>
              <a:t>D</a:t>
            </a:r>
            <a:r>
              <a:rPr lang="en-ID" b="1" dirty="0">
                <a:latin typeface="Montserrat" panose="00000500000000000000" pitchFamily="2" charset="0"/>
              </a:rPr>
              <a:t>L (CNN) </a:t>
            </a:r>
            <a:r>
              <a:rPr lang="en-ID" dirty="0" err="1">
                <a:latin typeface="Montserrat" panose="00000500000000000000" pitchFamily="2" charset="0"/>
              </a:rPr>
              <a:t>selesai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ditanamkan</a:t>
            </a:r>
            <a:r>
              <a:rPr lang="en-ID" dirty="0">
                <a:latin typeface="Montserrat" panose="00000500000000000000" pitchFamily="2" charset="0"/>
              </a:rPr>
              <a:t>, </a:t>
            </a:r>
            <a:r>
              <a:rPr lang="en-ID" dirty="0" err="1">
                <a:latin typeface="Montserrat" panose="00000500000000000000" pitchFamily="2" charset="0"/>
              </a:rPr>
              <a:t>apk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dengan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tipe</a:t>
            </a:r>
            <a:r>
              <a:rPr lang="en-ID" dirty="0">
                <a:latin typeface="Montserrat" panose="00000500000000000000" pitchFamily="2" charset="0"/>
              </a:rPr>
              <a:t> Mobile Aps, </a:t>
            </a:r>
            <a:r>
              <a:rPr lang="en-ID" dirty="0" err="1">
                <a:latin typeface="Montserrat" panose="00000500000000000000" pitchFamily="2" charset="0"/>
              </a:rPr>
              <a:t>dibuat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menggunakan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b="1" dirty="0">
                <a:latin typeface="Montserrat" panose="00000500000000000000" pitchFamily="2" charset="0"/>
              </a:rPr>
              <a:t>Flutter</a:t>
            </a:r>
            <a:r>
              <a:rPr lang="en-ID" dirty="0">
                <a:latin typeface="Montserrat" panose="00000500000000000000" pitchFamily="2" charset="0"/>
              </a:rPr>
              <a:t>. </a:t>
            </a:r>
            <a:r>
              <a:rPr lang="en-ID" dirty="0" err="1">
                <a:latin typeface="Montserrat" panose="00000500000000000000" pitchFamily="2" charset="0"/>
              </a:rPr>
              <a:t>Selanjutnya</a:t>
            </a:r>
            <a:r>
              <a:rPr lang="en-ID" dirty="0">
                <a:latin typeface="Montserrat" panose="00000500000000000000" pitchFamily="2" charset="0"/>
              </a:rPr>
              <a:t> pada </a:t>
            </a:r>
            <a:r>
              <a:rPr lang="en-ID" dirty="0" err="1">
                <a:latin typeface="Montserrat" panose="00000500000000000000" pitchFamily="2" charset="0"/>
              </a:rPr>
              <a:t>tahap</a:t>
            </a:r>
            <a:r>
              <a:rPr lang="en-ID" dirty="0">
                <a:latin typeface="Montserrat" panose="00000500000000000000" pitchFamily="2" charset="0"/>
              </a:rPr>
              <a:t> deployment, kami </a:t>
            </a:r>
            <a:r>
              <a:rPr lang="en-ID" dirty="0" err="1">
                <a:latin typeface="Montserrat" panose="00000500000000000000" pitchFamily="2" charset="0"/>
              </a:rPr>
              <a:t>menggunakan</a:t>
            </a:r>
            <a:r>
              <a:rPr lang="en-ID" dirty="0">
                <a:latin typeface="Montserrat" panose="00000500000000000000" pitchFamily="2" charset="0"/>
              </a:rPr>
              <a:t> model </a:t>
            </a:r>
            <a:r>
              <a:rPr lang="en-ID" dirty="0" err="1">
                <a:latin typeface="Montserrat" panose="00000500000000000000" pitchFamily="2" charset="0"/>
              </a:rPr>
              <a:t>dengan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tipe</a:t>
            </a:r>
            <a:r>
              <a:rPr lang="en-ID" dirty="0">
                <a:latin typeface="Montserrat" panose="00000500000000000000" pitchFamily="2" charset="0"/>
              </a:rPr>
              <a:t> output .</a:t>
            </a:r>
            <a:r>
              <a:rPr lang="en-ID" dirty="0" err="1">
                <a:latin typeface="Montserrat" panose="00000500000000000000" pitchFamily="2" charset="0"/>
              </a:rPr>
              <a:t>Tflite</a:t>
            </a:r>
            <a:r>
              <a:rPr lang="en-ID" dirty="0">
                <a:latin typeface="Montserrat" panose="00000500000000000000" pitchFamily="2" charset="0"/>
              </a:rPr>
              <a:t> yang </a:t>
            </a:r>
            <a:r>
              <a:rPr lang="en-ID" dirty="0" err="1">
                <a:latin typeface="Montserrat" panose="00000500000000000000" pitchFamily="2" charset="0"/>
              </a:rPr>
              <a:t>berasal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dari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b="1" dirty="0" err="1">
                <a:latin typeface="Montserrat" panose="00000500000000000000" pitchFamily="2" charset="0"/>
              </a:rPr>
              <a:t>Tensorflow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dengan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alasan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efektifitas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pengerjaan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serta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posibility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sukses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saat</a:t>
            </a:r>
            <a:r>
              <a:rPr lang="en-ID" dirty="0">
                <a:latin typeface="Montserrat" panose="00000500000000000000" pitchFamily="2" charset="0"/>
              </a:rPr>
              <a:t> </a:t>
            </a:r>
            <a:r>
              <a:rPr lang="en-ID" dirty="0" err="1">
                <a:latin typeface="Montserrat" panose="00000500000000000000" pitchFamily="2" charset="0"/>
              </a:rPr>
              <a:t>melakukan</a:t>
            </a:r>
            <a:r>
              <a:rPr lang="en-ID" dirty="0">
                <a:latin typeface="Montserrat" panose="00000500000000000000" pitchFamily="2" charset="0"/>
              </a:rPr>
              <a:t> deployment.</a:t>
            </a:r>
          </a:p>
        </p:txBody>
      </p:sp>
    </p:spTree>
    <p:extLst>
      <p:ext uri="{BB962C8B-B14F-4D97-AF65-F5344CB8AC3E}">
        <p14:creationId xmlns:p14="http://schemas.microsoft.com/office/powerpoint/2010/main" val="50677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0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12" y="4273050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942" y="262406"/>
            <a:ext cx="1124116" cy="1182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A5DC4-1DA6-CD87-E58C-B1A631BFB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2510"/>
            <a:ext cx="9144000" cy="832666"/>
          </a:xfrm>
        </p:spPr>
        <p:txBody>
          <a:bodyPr>
            <a:normAutofit/>
          </a:bodyPr>
          <a:lstStyle/>
          <a:p>
            <a:r>
              <a:rPr lang="en-ID" sz="5400" b="1" spc="300">
                <a:solidFill>
                  <a:srgbClr val="002060"/>
                </a:solidFill>
                <a:latin typeface="Museo 900" panose="02000000000000000000" pitchFamily="50" charset="0"/>
              </a:rPr>
              <a:t>TERIMA KASIH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FA167-74FD-2856-9ED1-7D40D7B82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65" y="0"/>
            <a:ext cx="2960536" cy="64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9DD31-588D-A5F2-054F-7266D03BA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8198DF8E-D1FA-465E-BFED-FBDB322661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2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0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12" y="4273050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465CD-B1C1-4148-8705-D3EF6BDCA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1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0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12" y="4273050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CECE87-30C5-0F4B-B1FD-C69237CF8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088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0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12" y="4273050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C4E9CC-D242-2D4B-BD95-54A622460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272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err="1">
                <a:latin typeface="Museo 900" panose="02000000000000000000" pitchFamily="50" charset="0"/>
              </a:rPr>
              <a:t>Sudahkah</a:t>
            </a:r>
            <a:r>
              <a:rPr kumimoji="1" lang="en-US" altLang="ja-JP" sz="2800">
                <a:latin typeface="Museo 900" panose="02000000000000000000" pitchFamily="50" charset="0"/>
              </a:rPr>
              <a:t> </a:t>
            </a:r>
            <a:r>
              <a:rPr kumimoji="1" lang="en-US" altLang="ja-JP" sz="2800" err="1">
                <a:latin typeface="Museo 900" panose="02000000000000000000" pitchFamily="50" charset="0"/>
              </a:rPr>
              <a:t>Merasa</a:t>
            </a:r>
            <a:r>
              <a:rPr kumimoji="1" lang="en-US" altLang="ja-JP" sz="2800">
                <a:latin typeface="Museo 900" panose="02000000000000000000" pitchFamily="50" charset="0"/>
              </a:rPr>
              <a:t> </a:t>
            </a:r>
            <a:r>
              <a:rPr kumimoji="1" lang="en-US" altLang="ja-JP" sz="2800">
                <a:highlight>
                  <a:srgbClr val="FFFF00"/>
                </a:highlight>
                <a:latin typeface="Museo 900" panose="02000000000000000000" pitchFamily="50" charset="0"/>
              </a:rPr>
              <a:t> </a:t>
            </a:r>
            <a:r>
              <a:rPr kumimoji="1" lang="en-US" altLang="ja-JP" sz="2800" b="1">
                <a:solidFill>
                  <a:srgbClr val="44546A"/>
                </a:solidFill>
                <a:highlight>
                  <a:srgbClr val="FFFF00"/>
                </a:highlight>
                <a:latin typeface="Museo 900" panose="02000000000000000000" pitchFamily="50" charset="0"/>
              </a:rPr>
              <a:t>Aman ?</a:t>
            </a:r>
            <a:r>
              <a:rPr kumimoji="1" lang="en-US" altLang="ja-JP" sz="2800" b="1">
                <a:solidFill>
                  <a:srgbClr val="44546A"/>
                </a:solidFill>
                <a:latin typeface="Museo 900" panose="02000000000000000000" pitchFamily="50" charset="0"/>
              </a:rPr>
              <a:t> </a:t>
            </a:r>
            <a:r>
              <a:rPr kumimoji="1" lang="en-US" altLang="ja-JP" sz="2800" b="1">
                <a:solidFill>
                  <a:srgbClr val="44546A"/>
                </a:solidFill>
                <a:highlight>
                  <a:srgbClr val="FFFF00"/>
                </a:highlight>
                <a:latin typeface="Museo 900" panose="02000000000000000000" pitchFamily="50" charset="0"/>
              </a:rPr>
              <a:t> </a:t>
            </a:r>
            <a:endParaRPr kumimoji="1" lang="ja-JP" altLang="en-US" sz="2800" b="1">
              <a:solidFill>
                <a:srgbClr val="44546A"/>
              </a:solidFill>
              <a:highlight>
                <a:srgbClr val="FFFF00"/>
              </a:highlight>
              <a:latin typeface="Museo 900" panose="02000000000000000000" pitchFamily="50" charset="0"/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42"/>
          </p:nvPr>
        </p:nvSpPr>
        <p:spPr>
          <a:xfrm>
            <a:off x="296526" y="5531453"/>
            <a:ext cx="11618299" cy="1006329"/>
          </a:xfrm>
        </p:spPr>
        <p:txBody>
          <a:bodyPr/>
          <a:lstStyle/>
          <a:p>
            <a:pPr marL="0" indent="0">
              <a:buNone/>
            </a:pP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ketika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begitu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banyak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informasi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pribadi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kita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br>
              <a:rPr lang="en-ID" sz="1800" b="0" i="0">
                <a:solidFill>
                  <a:srgbClr val="ECECF1"/>
                </a:solidFill>
                <a:effectLst/>
                <a:latin typeface="Söhne"/>
              </a:rPr>
            </a:b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dapat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diakses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dengan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hanya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beberapa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 kali </a:t>
            </a:r>
            <a:r>
              <a:rPr lang="en-ID" sz="1800" b="0" i="0" err="1">
                <a:solidFill>
                  <a:srgbClr val="ECECF1"/>
                </a:solidFill>
                <a:effectLst/>
                <a:latin typeface="Söhne"/>
              </a:rPr>
              <a:t>klik</a:t>
            </a:r>
            <a:r>
              <a:rPr lang="en-ID" sz="1800" b="0" i="0">
                <a:solidFill>
                  <a:srgbClr val="ECECF1"/>
                </a:solidFill>
                <a:effectLst/>
                <a:latin typeface="Söhne"/>
              </a:rPr>
              <a:t>?</a:t>
            </a:r>
            <a:endParaRPr kumimoji="1" lang="ja-JP" altLang="en-US" sz="1800"/>
          </a:p>
        </p:txBody>
      </p:sp>
      <p:pic>
        <p:nvPicPr>
          <p:cNvPr id="10" name="Picture Placeholder 9" descr="A person holding a card&#10;&#10;Description automatically generated">
            <a:extLst>
              <a:ext uri="{FF2B5EF4-FFF2-40B4-BE49-F238E27FC236}">
                <a16:creationId xmlns:a16="http://schemas.microsoft.com/office/drawing/2014/main" id="{0F87D398-20DC-ADC0-F830-5634998679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" b="9136"/>
          <a:stretch>
            <a:fillRect/>
          </a:stretch>
        </p:blipFill>
        <p:spPr/>
      </p:pic>
      <p:pic>
        <p:nvPicPr>
          <p:cNvPr id="4" name="Picture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88B7A3-FE8E-C8ED-BA2D-A75292DE41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" t="3789" b="1043"/>
          <a:stretch/>
        </p:blipFill>
        <p:spPr>
          <a:xfrm>
            <a:off x="3660192" y="488673"/>
            <a:ext cx="4890968" cy="2704156"/>
          </a:xfrm>
        </p:spPr>
      </p:pic>
      <p:pic>
        <p:nvPicPr>
          <p:cNvPr id="12" name="Picture Placeholder 11" descr="A screenshot of a phone&#10;&#10;Description automatically generated">
            <a:extLst>
              <a:ext uri="{FF2B5EF4-FFF2-40B4-BE49-F238E27FC236}">
                <a16:creationId xmlns:a16="http://schemas.microsoft.com/office/drawing/2014/main" id="{065BB4EA-A890-E185-A5EE-BB27DE5FBF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3" b="1990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A2D4D-F08B-1B6A-D687-D267DC035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E749C8-411E-0949-A441-F1E02342A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CA556-A952-6283-F2CD-BF450B404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468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sz="2400" b="1">
                <a:latin typeface="Montserrat" panose="00000500000000000000" pitchFamily="2" charset="0"/>
              </a:rPr>
              <a:t>Our Team</a:t>
            </a:r>
            <a:endParaRPr kumimoji="1" lang="ja-JP" altLang="en-US" sz="2400" b="1">
              <a:latin typeface="Montserrat" panose="00000500000000000000" pitchFamily="2" charset="0"/>
            </a:endParaRP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sz="2400" b="1">
                <a:solidFill>
                  <a:srgbClr val="A5A5A5"/>
                </a:solidFill>
                <a:latin typeface="Montserrat" panose="00000500000000000000" pitchFamily="2" charset="0"/>
              </a:rPr>
              <a:t>Introduction</a:t>
            </a:r>
            <a:endParaRPr kumimoji="1" lang="ja-JP" altLang="en-US" sz="2400" b="1">
              <a:solidFill>
                <a:srgbClr val="A5A5A5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8"/>
          </p:nvPr>
        </p:nvSpPr>
        <p:spPr>
          <a:xfrm>
            <a:off x="1569985" y="1353629"/>
            <a:ext cx="4180340" cy="347000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1600"/>
              <a:t>The Man behind The Application</a:t>
            </a:r>
            <a:endParaRPr kumimoji="1" lang="ja-JP" altLang="en-US" sz="160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9"/>
          </p:nvPr>
        </p:nvSpPr>
        <p:spPr>
          <a:xfrm>
            <a:off x="6119142" y="2409188"/>
            <a:ext cx="4479008" cy="90807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1600" err="1"/>
              <a:t>Pendahuluan</a:t>
            </a:r>
            <a:r>
              <a:rPr kumimoji="1" lang="en-US" altLang="ja-JP" sz="1600"/>
              <a:t> dan </a:t>
            </a:r>
            <a:r>
              <a:rPr kumimoji="1" lang="en-US" altLang="ja-JP" sz="1600" err="1"/>
              <a:t>Latar</a:t>
            </a:r>
            <a:r>
              <a:rPr kumimoji="1" lang="en-US" altLang="ja-JP" sz="1600"/>
              <a:t> </a:t>
            </a:r>
            <a:r>
              <a:rPr kumimoji="1" lang="en-US" altLang="ja-JP" sz="1600" err="1"/>
              <a:t>Belakang</a:t>
            </a:r>
            <a:r>
              <a:rPr kumimoji="1" lang="en-US" altLang="ja-JP" sz="1600"/>
              <a:t> </a:t>
            </a:r>
            <a:br>
              <a:rPr kumimoji="1" lang="en-US" altLang="ja-JP" sz="1600"/>
            </a:br>
            <a:r>
              <a:rPr kumimoji="1" lang="en-US" altLang="ja-JP" sz="1600" err="1"/>
              <a:t>Topik</a:t>
            </a:r>
            <a:r>
              <a:rPr kumimoji="1" lang="en-US" altLang="ja-JP" sz="1600"/>
              <a:t> </a:t>
            </a:r>
            <a:r>
              <a:rPr kumimoji="1" lang="en-US" altLang="ja-JP" sz="1600" err="1"/>
              <a:t>pilihan</a:t>
            </a:r>
            <a:r>
              <a:rPr kumimoji="1" lang="en-US" altLang="ja-JP" sz="1600"/>
              <a:t> : </a:t>
            </a:r>
            <a:r>
              <a:rPr kumimoji="1" lang="en-US" altLang="ja-JP" sz="1600" i="1"/>
              <a:t>General Data Protection Regulation </a:t>
            </a:r>
            <a:r>
              <a:rPr kumimoji="1" lang="en-US" altLang="ja-JP" sz="1600"/>
              <a:t>(GDPR) </a:t>
            </a:r>
            <a:endParaRPr kumimoji="1" lang="ja-JP" altLang="en-US" sz="160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sz="2400" b="1">
                <a:solidFill>
                  <a:srgbClr val="ED7D31"/>
                </a:solidFill>
                <a:latin typeface="Montserrat" panose="00000500000000000000" pitchFamily="2" charset="0"/>
              </a:rPr>
              <a:t>Methods</a:t>
            </a:r>
            <a:endParaRPr kumimoji="1" lang="ja-JP" altLang="en-US" sz="2400" b="1">
              <a:solidFill>
                <a:srgbClr val="ED7D3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1"/>
          </p:nvPr>
        </p:nvSpPr>
        <p:spPr>
          <a:xfrm>
            <a:off x="2968733" y="3627735"/>
            <a:ext cx="2781591" cy="90807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1600"/>
              <a:t>Analisa </a:t>
            </a:r>
            <a:r>
              <a:rPr kumimoji="1" lang="en-US" altLang="ja-JP" sz="1600" err="1"/>
              <a:t>Kebutuhan</a:t>
            </a:r>
            <a:r>
              <a:rPr kumimoji="1" lang="en-US" altLang="ja-JP" sz="1600"/>
              <a:t> Data dan Proses Flow</a:t>
            </a:r>
            <a:endParaRPr kumimoji="1" lang="ja-JP" altLang="en-US" sz="160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2"/>
          </p:nvPr>
        </p:nvSpPr>
        <p:spPr>
          <a:xfrm>
            <a:off x="6128819" y="4132808"/>
            <a:ext cx="3674400" cy="48005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200" b="1">
                <a:solidFill>
                  <a:srgbClr val="FFC000"/>
                </a:solidFill>
                <a:latin typeface="Montserrat" panose="00000500000000000000" pitchFamily="2" charset="0"/>
              </a:rPr>
              <a:t>Results &amp; Discussion</a:t>
            </a:r>
            <a:endParaRPr kumimoji="1" lang="ja-JP" altLang="en-US" sz="2200" b="1">
              <a:solidFill>
                <a:srgbClr val="FFC000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sz="1600"/>
              <a:t>Hasil </a:t>
            </a:r>
            <a:r>
              <a:rPr kumimoji="1" lang="en-US" altLang="ja-JP" sz="1600" err="1"/>
              <a:t>Capaian</a:t>
            </a:r>
            <a:r>
              <a:rPr kumimoji="1" lang="en-US" altLang="ja-JP" sz="1600"/>
              <a:t>, </a:t>
            </a:r>
            <a:r>
              <a:rPr kumimoji="1" lang="en-US" altLang="ja-JP" sz="1600" err="1"/>
              <a:t>Dokumentasi</a:t>
            </a:r>
            <a:r>
              <a:rPr kumimoji="1" lang="en-US" altLang="ja-JP" sz="1600"/>
              <a:t>, &amp;</a:t>
            </a:r>
            <a:br>
              <a:rPr kumimoji="1" lang="en-US" altLang="ja-JP" sz="1600"/>
            </a:br>
            <a:r>
              <a:rPr kumimoji="1" lang="en-US" altLang="ja-JP" sz="1600"/>
              <a:t>Kesimpulan</a:t>
            </a:r>
            <a:endParaRPr kumimoji="1" lang="ja-JP" altLang="en-US" sz="160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sz="2400" b="1">
                <a:solidFill>
                  <a:srgbClr val="5B9BD5"/>
                </a:solidFill>
                <a:latin typeface="Montserrat" panose="00000500000000000000" pitchFamily="2" charset="0"/>
              </a:rPr>
              <a:t>Appendix</a:t>
            </a:r>
            <a:endParaRPr kumimoji="1" lang="ja-JP" altLang="en-US" sz="2400" b="1">
              <a:solidFill>
                <a:srgbClr val="5B9BD5"/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5"/>
          </p:nvPr>
        </p:nvSpPr>
        <p:spPr>
          <a:xfrm>
            <a:off x="3147236" y="5886414"/>
            <a:ext cx="2603087" cy="90807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1600"/>
              <a:t>Daftar Pustaka &amp; Script yang </a:t>
            </a:r>
            <a:r>
              <a:rPr kumimoji="1" lang="en-US" altLang="ja-JP" sz="1600" err="1"/>
              <a:t>Digunakan</a:t>
            </a:r>
            <a:endParaRPr kumimoji="1" lang="ja-JP" altLang="en-US" sz="1600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3600" spc="300">
                <a:latin typeface="Museo 900" panose="02000000000000000000" pitchFamily="50" charset="0"/>
              </a:rPr>
              <a:t>Our </a:t>
            </a:r>
            <a:r>
              <a:rPr lang="en-US" altLang="ja-JP" sz="3600" spc="300">
                <a:solidFill>
                  <a:schemeClr val="accent1"/>
                </a:solidFill>
                <a:latin typeface="Museo 900" panose="02000000000000000000" pitchFamily="50" charset="0"/>
              </a:rPr>
              <a:t>Timeline</a:t>
            </a:r>
            <a:endParaRPr kumimoji="1" lang="ja-JP" altLang="en-US" sz="3600" spc="300">
              <a:solidFill>
                <a:schemeClr val="accent1"/>
              </a:solidFill>
              <a:latin typeface="Museo 900" panose="02000000000000000000" pitchFamily="50" charset="0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en-US" altLang="ja-JP" spc="300"/>
              <a:t>SAFETAGRAM</a:t>
            </a:r>
            <a:endParaRPr kumimoji="1" lang="ja-JP" altLang="en-US" spc="3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8EDAD-FBFA-BE2B-A54B-F8A7D07B3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60085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0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49" y="4312761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" y="4312761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A39EC-E4DA-6800-6E6F-4C162469B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8716" y="351966"/>
            <a:ext cx="8174567" cy="641494"/>
          </a:xfrm>
        </p:spPr>
        <p:txBody>
          <a:bodyPr>
            <a:noAutofit/>
          </a:bodyPr>
          <a:lstStyle/>
          <a:p>
            <a:r>
              <a:rPr lang="en-US" sz="3200" b="1" spc="300">
                <a:solidFill>
                  <a:srgbClr val="002060"/>
                </a:solidFill>
                <a:latin typeface="Museo 900" panose="02000000000000000000" pitchFamily="50" charset="0"/>
              </a:rPr>
              <a:t>OUR TEAM</a:t>
            </a:r>
            <a:endParaRPr lang="en-ID" sz="3200" b="1" spc="300">
              <a:solidFill>
                <a:srgbClr val="002060"/>
              </a:solidFill>
              <a:latin typeface="Museo 900" panose="02000000000000000000" pitchFamily="50" charset="0"/>
            </a:endParaRPr>
          </a:p>
        </p:txBody>
      </p:sp>
      <p:pic>
        <p:nvPicPr>
          <p:cNvPr id="18" name="Picture 17" descr="A child in a blue jacket&#10;&#10;Description automatically generated">
            <a:extLst>
              <a:ext uri="{FF2B5EF4-FFF2-40B4-BE49-F238E27FC236}">
                <a16:creationId xmlns:a16="http://schemas.microsoft.com/office/drawing/2014/main" id="{F4FCAA0B-77DB-9133-A4E1-7E4A8440D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64" y="1820087"/>
            <a:ext cx="2160000" cy="2160000"/>
          </a:xfrm>
          <a:prstGeom prst="rect">
            <a:avLst/>
          </a:prstGeom>
        </p:spPr>
      </p:pic>
      <p:pic>
        <p:nvPicPr>
          <p:cNvPr id="20" name="Picture 19" descr="A person in a blue jacket&#10;&#10;Description automatically generated">
            <a:extLst>
              <a:ext uri="{FF2B5EF4-FFF2-40B4-BE49-F238E27FC236}">
                <a16:creationId xmlns:a16="http://schemas.microsoft.com/office/drawing/2014/main" id="{DD6E70E9-82D6-13B1-043B-0B49D4DE3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09" y="1810891"/>
            <a:ext cx="2161984" cy="2160000"/>
          </a:xfrm>
          <a:prstGeom prst="rect">
            <a:avLst/>
          </a:prstGeom>
        </p:spPr>
      </p:pic>
      <p:pic>
        <p:nvPicPr>
          <p:cNvPr id="8" name="Picture 7" descr="A yellow rectangular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41716B55-B3D8-5A0B-CA70-D8CD193997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3561301" y="1810891"/>
            <a:ext cx="2160000" cy="216000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7A161A-4057-7AE7-5FD4-B2F23101F4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03" t="-4968" r="-13005" b="14136"/>
          <a:stretch/>
        </p:blipFill>
        <p:spPr>
          <a:xfrm>
            <a:off x="3561301" y="1820087"/>
            <a:ext cx="2160000" cy="2160000"/>
          </a:xfrm>
          <a:prstGeom prst="ellipse">
            <a:avLst/>
          </a:prstGeom>
        </p:spPr>
      </p:pic>
      <p:pic>
        <p:nvPicPr>
          <p:cNvPr id="17" name="Picture 16" descr="A yellow rectangular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97CBCDC5-511C-8FF3-3626-E70ADDE4D5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677756" y="1810891"/>
            <a:ext cx="2160000" cy="2160000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8D746F-AFA4-CE5E-EE7D-B660B804BF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5" t="15531" r="16352" b="38782"/>
          <a:stretch/>
        </p:blipFill>
        <p:spPr>
          <a:xfrm>
            <a:off x="657294" y="1847184"/>
            <a:ext cx="2160000" cy="2160000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767DAF-AA67-C321-8833-4AC99ECDC1B8}"/>
              </a:ext>
            </a:extLst>
          </p:cNvPr>
          <p:cNvSpPr txBox="1"/>
          <p:nvPr/>
        </p:nvSpPr>
        <p:spPr>
          <a:xfrm>
            <a:off x="522109" y="4144777"/>
            <a:ext cx="260927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b="1">
                <a:solidFill>
                  <a:srgbClr val="002060"/>
                </a:solidFill>
                <a:latin typeface="Montserrat" panose="00000500000000000000" pitchFamily="50" charset="0"/>
              </a:rPr>
              <a:t>Asma’ Khoirunnisa’</a:t>
            </a:r>
            <a:endParaRPr lang="en-ID" b="1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0AEE5B-3358-36E1-4699-7A3D1F4469DC}"/>
              </a:ext>
            </a:extLst>
          </p:cNvPr>
          <p:cNvSpPr txBox="1"/>
          <p:nvPr/>
        </p:nvSpPr>
        <p:spPr>
          <a:xfrm>
            <a:off x="3240022" y="4144777"/>
            <a:ext cx="290940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Montserrat" panose="00000500000000000000" pitchFamily="50" charset="0"/>
              </a:rPr>
              <a:t>Firdaus </a:t>
            </a:r>
            <a:r>
              <a:rPr lang="en-US" b="1" dirty="0" err="1">
                <a:solidFill>
                  <a:srgbClr val="002060"/>
                </a:solidFill>
                <a:latin typeface="Montserrat" panose="00000500000000000000" pitchFamily="50" charset="0"/>
              </a:rPr>
              <a:t>Amruzain</a:t>
            </a:r>
            <a:r>
              <a:rPr lang="id-ID" b="1" dirty="0">
                <a:solidFill>
                  <a:srgbClr val="002060"/>
                </a:solidFill>
                <a:latin typeface="Montserrat" panose="00000500000000000000" pitchFamily="50" charset="0"/>
              </a:rPr>
              <a:t> S</a:t>
            </a:r>
            <a:endParaRPr lang="en-ID" b="1" dirty="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98A99-D328-896E-4EB7-4061F3F76D76}"/>
              </a:ext>
            </a:extLst>
          </p:cNvPr>
          <p:cNvSpPr txBox="1"/>
          <p:nvPr/>
        </p:nvSpPr>
        <p:spPr>
          <a:xfrm>
            <a:off x="6149250" y="4144777"/>
            <a:ext cx="260927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Montserrat" panose="00000500000000000000" pitchFamily="50" charset="0"/>
              </a:rPr>
              <a:t>Biliarto Sastro</a:t>
            </a:r>
            <a:r>
              <a:rPr lang="id-ID" b="1" dirty="0">
                <a:solidFill>
                  <a:srgbClr val="002060"/>
                </a:solidFill>
                <a:latin typeface="Montserrat" panose="00000500000000000000" pitchFamily="50" charset="0"/>
              </a:rPr>
              <a:t> C</a:t>
            </a:r>
            <a:endParaRPr lang="en-ID" b="1" dirty="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5C6CC5-3EEE-A717-9898-4061E2459B30}"/>
              </a:ext>
            </a:extLst>
          </p:cNvPr>
          <p:cNvSpPr txBox="1"/>
          <p:nvPr/>
        </p:nvSpPr>
        <p:spPr>
          <a:xfrm>
            <a:off x="8963802" y="4144777"/>
            <a:ext cx="260927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Montserrat" panose="00000500000000000000" pitchFamily="50" charset="0"/>
              </a:rPr>
              <a:t>Hajran</a:t>
            </a:r>
            <a:r>
              <a:rPr lang="en-US" b="1" dirty="0">
                <a:solidFill>
                  <a:srgbClr val="002060"/>
                </a:solidFill>
                <a:latin typeface="Montserrat" panose="00000500000000000000" pitchFamily="50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Montserrat" panose="00000500000000000000" pitchFamily="50" charset="0"/>
              </a:rPr>
              <a:t>Azbytama</a:t>
            </a:r>
            <a:r>
              <a:rPr lang="id-ID" b="1" dirty="0">
                <a:solidFill>
                  <a:srgbClr val="002060"/>
                </a:solidFill>
                <a:latin typeface="Montserrat" panose="00000500000000000000" pitchFamily="50" charset="0"/>
              </a:rPr>
              <a:t> W</a:t>
            </a:r>
            <a:endParaRPr lang="en-ID" b="1" dirty="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632F7-C05A-C24F-9EDC-CB9231613781}"/>
              </a:ext>
            </a:extLst>
          </p:cNvPr>
          <p:cNvSpPr txBox="1"/>
          <p:nvPr/>
        </p:nvSpPr>
        <p:spPr>
          <a:xfrm>
            <a:off x="522107" y="4514109"/>
            <a:ext cx="260927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Montserrat" panose="00000500000000000000" pitchFamily="50" charset="0"/>
              </a:rPr>
              <a:t>Project Manager</a:t>
            </a:r>
            <a:endParaRPr lang="en-ID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E9BC49-3A39-304C-DD9B-31D08DE28AD8}"/>
              </a:ext>
            </a:extLst>
          </p:cNvPr>
          <p:cNvSpPr txBox="1"/>
          <p:nvPr/>
        </p:nvSpPr>
        <p:spPr>
          <a:xfrm>
            <a:off x="3336659" y="4514109"/>
            <a:ext cx="260927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Montserrat" panose="00000500000000000000" pitchFamily="50" charset="0"/>
              </a:rPr>
              <a:t>ML Engineer</a:t>
            </a:r>
            <a:endParaRPr lang="en-ID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C7F0D9-D01E-B5B3-500A-DEC52FBAD25D}"/>
              </a:ext>
            </a:extLst>
          </p:cNvPr>
          <p:cNvSpPr txBox="1"/>
          <p:nvPr/>
        </p:nvSpPr>
        <p:spPr>
          <a:xfrm>
            <a:off x="6149248" y="4514109"/>
            <a:ext cx="260927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id-ID" dirty="0">
                <a:solidFill>
                  <a:srgbClr val="002060"/>
                </a:solidFill>
                <a:latin typeface="Montserrat" panose="00000500000000000000" pitchFamily="50" charset="0"/>
              </a:rPr>
              <a:t>ML </a:t>
            </a:r>
            <a:r>
              <a:rPr lang="id-ID" dirty="0" err="1">
                <a:solidFill>
                  <a:srgbClr val="002060"/>
                </a:solidFill>
                <a:latin typeface="Montserrat" panose="00000500000000000000" pitchFamily="50" charset="0"/>
              </a:rPr>
              <a:t>Engineer</a:t>
            </a:r>
            <a:endParaRPr lang="en-ID" dirty="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5756E0-4090-7AA2-5164-2664C31635CE}"/>
              </a:ext>
            </a:extLst>
          </p:cNvPr>
          <p:cNvSpPr txBox="1"/>
          <p:nvPr/>
        </p:nvSpPr>
        <p:spPr>
          <a:xfrm>
            <a:off x="8864082" y="4524608"/>
            <a:ext cx="2979315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Montserrat"/>
              </a:rPr>
              <a:t>Mobile Apps Developer</a:t>
            </a:r>
            <a:endParaRPr lang="en-ID">
              <a:solidFill>
                <a:srgbClr val="00206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0627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ity with tall buildings&#10;&#10;Description automatically generated">
            <a:extLst>
              <a:ext uri="{FF2B5EF4-FFF2-40B4-BE49-F238E27FC236}">
                <a16:creationId xmlns:a16="http://schemas.microsoft.com/office/drawing/2014/main" id="{2664AEA4-0B8D-4D43-3C03-B65BB559864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1" y="4263656"/>
            <a:ext cx="3317358" cy="481968"/>
          </a:xfrm>
        </p:spPr>
        <p:txBody>
          <a:bodyPr>
            <a:noAutofit/>
          </a:bodyPr>
          <a:lstStyle/>
          <a:p>
            <a:pPr algn="l"/>
            <a:r>
              <a:rPr kumimoji="1" lang="en-US" altLang="ja-JP" sz="1600">
                <a:latin typeface="Montserrat" panose="00000500000000000000" pitchFamily="2" charset="0"/>
              </a:rPr>
              <a:t>  </a:t>
            </a:r>
            <a:r>
              <a:rPr kumimoji="1" lang="en-US" altLang="ja-JP" sz="1600" b="1" err="1">
                <a:latin typeface="Montserrat" panose="00000500000000000000" pitchFamily="2" charset="0"/>
              </a:rPr>
              <a:t>Sumber</a:t>
            </a:r>
            <a:r>
              <a:rPr kumimoji="1" lang="en-US" altLang="ja-JP" sz="1600" b="1">
                <a:latin typeface="Montserrat" panose="00000500000000000000" pitchFamily="2" charset="0"/>
              </a:rPr>
              <a:t>: </a:t>
            </a:r>
            <a:r>
              <a:rPr kumimoji="1" lang="en-US" altLang="ja-JP" sz="1600" err="1">
                <a:latin typeface="Montserrat" panose="00000500000000000000" pitchFamily="2" charset="0"/>
              </a:rPr>
              <a:t>Ngomongin</a:t>
            </a:r>
            <a:r>
              <a:rPr kumimoji="1" lang="en-US" altLang="ja-JP" sz="1600">
                <a:latin typeface="Montserrat" panose="00000500000000000000" pitchFamily="2" charset="0"/>
              </a:rPr>
              <a:t> Uang</a:t>
            </a:r>
            <a:endParaRPr kumimoji="1" lang="ja-JP" altLang="en-US" sz="160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71866"/>
      </p:ext>
    </p:extLst>
  </p:cSld>
  <p:clrMapOvr>
    <a:masterClrMapping/>
  </p:clrMapOvr>
  <p:transition spd="slow" advTm="3037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27F760-CC52-EE51-2C3D-ADF831F693B1}"/>
              </a:ext>
            </a:extLst>
          </p:cNvPr>
          <p:cNvSpPr/>
          <p:nvPr/>
        </p:nvSpPr>
        <p:spPr>
          <a:xfrm>
            <a:off x="0" y="-1"/>
            <a:ext cx="12192000" cy="6876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9149A-B91C-BDAA-BA49-D2F447BF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12" y="4273050"/>
            <a:ext cx="4587551" cy="2676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F6320-FFC7-BB20-4C7D-B2DF63835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050"/>
            <a:ext cx="4587551" cy="2676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3C7E-B5C9-B250-4DCB-26FFF693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686"/>
            <a:ext cx="12192000" cy="95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F0EB19-76FE-97A4-0CE6-4310BD908E0C}"/>
              </a:ext>
            </a:extLst>
          </p:cNvPr>
          <p:cNvSpPr txBox="1"/>
          <p:nvPr/>
        </p:nvSpPr>
        <p:spPr>
          <a:xfrm>
            <a:off x="3179794" y="5986717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TURNAMEN SAINS DATA NASIONAL 2023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C8E4A-A689-3108-7EF8-DBABADFF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63" y="262406"/>
            <a:ext cx="913702" cy="96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65FD49-75E7-BA6A-1BF4-0ECE65E54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2960536" cy="642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A39EC-E4DA-6800-6E6F-4C162469B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8716" y="351966"/>
            <a:ext cx="8174567" cy="641494"/>
          </a:xfrm>
        </p:spPr>
        <p:txBody>
          <a:bodyPr>
            <a:noAutofit/>
          </a:bodyPr>
          <a:lstStyle/>
          <a:p>
            <a:r>
              <a:rPr lang="en-US" sz="3200" b="1" spc="300">
                <a:solidFill>
                  <a:srgbClr val="002060"/>
                </a:solidFill>
                <a:latin typeface="Museo 900" panose="02000000000000000000" pitchFamily="50" charset="0"/>
              </a:rPr>
              <a:t>INTRODUCTION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B548F-A9AE-BE00-98D8-E60E1F690035}"/>
              </a:ext>
            </a:extLst>
          </p:cNvPr>
          <p:cNvSpPr/>
          <p:nvPr/>
        </p:nvSpPr>
        <p:spPr>
          <a:xfrm>
            <a:off x="4501115" y="946022"/>
            <a:ext cx="3189767" cy="4525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300" err="1">
                <a:solidFill>
                  <a:schemeClr val="tx2">
                    <a:lumMod val="75000"/>
                  </a:schemeClr>
                </a:solidFill>
                <a:latin typeface="Montserrat" panose="00000500000000000000" pitchFamily="2" charset="0"/>
              </a:rPr>
              <a:t>Pendahuluan</a:t>
            </a:r>
            <a:endParaRPr lang="en-ID" b="1" spc="30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56E2E-1C60-E485-0E9F-12691555F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82" y="1873276"/>
            <a:ext cx="6073248" cy="3416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5A047-5295-650B-0091-288DDBBA8860}"/>
              </a:ext>
            </a:extLst>
          </p:cNvPr>
          <p:cNvSpPr txBox="1"/>
          <p:nvPr/>
        </p:nvSpPr>
        <p:spPr>
          <a:xfrm>
            <a:off x="514566" y="5329103"/>
            <a:ext cx="583241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err="1">
                <a:solidFill>
                  <a:srgbClr val="002060"/>
                </a:solidFill>
                <a:latin typeface="Montserrat" panose="00000500000000000000" pitchFamily="50" charset="0"/>
              </a:rPr>
              <a:t>Sumber</a:t>
            </a:r>
            <a:r>
              <a:rPr lang="en-US" sz="1100" b="1">
                <a:solidFill>
                  <a:srgbClr val="002060"/>
                </a:solidFill>
                <a:latin typeface="Montserrat" panose="00000500000000000000" pitchFamily="50" charset="0"/>
              </a:rPr>
              <a:t>: </a:t>
            </a:r>
            <a:r>
              <a:rPr lang="en-US" sz="1100" err="1">
                <a:solidFill>
                  <a:srgbClr val="002060"/>
                </a:solidFill>
                <a:latin typeface="Montserrat" panose="00000500000000000000" pitchFamily="50" charset="0"/>
              </a:rPr>
              <a:t>Ngomongin</a:t>
            </a:r>
            <a:r>
              <a:rPr lang="en-US" sz="1100">
                <a:solidFill>
                  <a:srgbClr val="002060"/>
                </a:solidFill>
                <a:latin typeface="Montserrat" panose="00000500000000000000" pitchFamily="50" charset="0"/>
              </a:rPr>
              <a:t> Uang</a:t>
            </a:r>
            <a:endParaRPr lang="en-ID" sz="1100">
              <a:solidFill>
                <a:srgbClr val="002060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204DCA-47F9-F488-1F1E-011A8A1652F0}"/>
              </a:ext>
            </a:extLst>
          </p:cNvPr>
          <p:cNvSpPr txBox="1"/>
          <p:nvPr/>
        </p:nvSpPr>
        <p:spPr>
          <a:xfrm>
            <a:off x="7123814" y="1851938"/>
            <a:ext cx="44721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Sharing sensitive information (</a:t>
            </a:r>
            <a:r>
              <a:rPr lang="en-US" b="1" i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personal identification information</a:t>
            </a:r>
            <a:r>
              <a:rPr lang="en-US" i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) on </a:t>
            </a:r>
            <a:r>
              <a:rPr lang="en-US" b="1" i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social media </a:t>
            </a:r>
            <a:r>
              <a:rPr lang="en-US" i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can expose individuals to various risks, including </a:t>
            </a:r>
            <a:r>
              <a:rPr lang="en-US" b="1" i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identity theft </a:t>
            </a:r>
            <a:r>
              <a:rPr lang="en-US" i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and </a:t>
            </a:r>
            <a:r>
              <a:rPr lang="en-US" b="1" i="0">
                <a:solidFill>
                  <a:schemeClr val="tx2">
                    <a:lumMod val="75000"/>
                  </a:schemeClr>
                </a:solidFill>
                <a:effectLst/>
                <a:latin typeface="Montserrat" panose="00000500000000000000" pitchFamily="2" charset="0"/>
              </a:rPr>
              <a:t>unauthorized access to accounts</a:t>
            </a:r>
            <a:endParaRPr lang="en-ID" b="1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13A20-FF5D-947F-A2CE-EA99DF0E99E8}"/>
              </a:ext>
            </a:extLst>
          </p:cNvPr>
          <p:cNvSpPr txBox="1"/>
          <p:nvPr/>
        </p:nvSpPr>
        <p:spPr>
          <a:xfrm>
            <a:off x="7123814" y="3562028"/>
            <a:ext cx="3968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>
                <a:hlinkClick r:id="rId7"/>
              </a:rPr>
              <a:t>- https://www.linkedin.com/pulse/importance-social-privacy-media-platforms-sathiyanath-navaratnam/</a:t>
            </a:r>
            <a:endParaRPr lang="en-ID" sz="1200"/>
          </a:p>
          <a:p>
            <a:r>
              <a:rPr lang="en-ID" sz="1200">
                <a:hlinkClick r:id="rId8"/>
              </a:rPr>
              <a:t>- https://www.linkedin.com/pulse/data-privacy-age-social-media-protecting/</a:t>
            </a:r>
            <a:r>
              <a:rPr lang="en-ID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7400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F39E8E73E71F45ABFFC409B6A5198E" ma:contentTypeVersion="11" ma:contentTypeDescription="Create a new document." ma:contentTypeScope="" ma:versionID="361bf7f97e9b8bfaa3c67e0ad89b0b31">
  <xsd:schema xmlns:xsd="http://www.w3.org/2001/XMLSchema" xmlns:xs="http://www.w3.org/2001/XMLSchema" xmlns:p="http://schemas.microsoft.com/office/2006/metadata/properties" xmlns:ns3="d6dab149-3a8c-45d3-9477-342b97f0821b" xmlns:ns4="c261f197-7ab8-4aa7-a723-51815f921a40" targetNamespace="http://schemas.microsoft.com/office/2006/metadata/properties" ma:root="true" ma:fieldsID="6856b9a94968e946099e6b2917f92f5f" ns3:_="" ns4:_="">
    <xsd:import namespace="d6dab149-3a8c-45d3-9477-342b97f0821b"/>
    <xsd:import namespace="c261f197-7ab8-4aa7-a723-51815f921a4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ab149-3a8c-45d3-9477-342b97f082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61f197-7ab8-4aa7-a723-51815f921a4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dab149-3a8c-45d3-9477-342b97f0821b" xsi:nil="true"/>
  </documentManagement>
</p:properties>
</file>

<file path=customXml/itemProps1.xml><?xml version="1.0" encoding="utf-8"?>
<ds:datastoreItem xmlns:ds="http://schemas.openxmlformats.org/officeDocument/2006/customXml" ds:itemID="{04DD314C-E577-4C69-9E18-DBF366471F0F}">
  <ds:schemaRefs>
    <ds:schemaRef ds:uri="c261f197-7ab8-4aa7-a723-51815f921a40"/>
    <ds:schemaRef ds:uri="d6dab149-3a8c-45d3-9477-342b97f082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14F0637-F529-4688-A146-1F10C9DEEB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2992BD-EC0A-40CB-BEC3-DB90D816254B}">
  <ds:schemaRefs>
    <ds:schemaRef ds:uri="c261f197-7ab8-4aa7-a723-51815f921a40"/>
    <ds:schemaRef ds:uri="d6dab149-3a8c-45d3-9477-342b97f0821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678</Words>
  <Application>Microsoft Office PowerPoint</Application>
  <PresentationFormat>Widescreen</PresentationFormat>
  <Paragraphs>141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Angsana New</vt:lpstr>
      <vt:lpstr>Arial</vt:lpstr>
      <vt:lpstr>Calibri</vt:lpstr>
      <vt:lpstr>Calibri Light</vt:lpstr>
      <vt:lpstr>Montserrat</vt:lpstr>
      <vt:lpstr>Museo 900</vt:lpstr>
      <vt:lpstr>Route 159 SemiBold</vt:lpstr>
      <vt:lpstr>Route 159 UltraLight</vt:lpstr>
      <vt:lpstr>Söhne</vt:lpstr>
      <vt:lpstr>Office Theme</vt:lpstr>
      <vt:lpstr>SAFETAGRAM</vt:lpstr>
      <vt:lpstr>PowerPoint Presentation</vt:lpstr>
      <vt:lpstr>PowerPoint Presentation</vt:lpstr>
      <vt:lpstr>PowerPoint Presentation</vt:lpstr>
      <vt:lpstr>Sudahkah Merasa  Aman ?  </vt:lpstr>
      <vt:lpstr>Our Timeline</vt:lpstr>
      <vt:lpstr>OUR TEAM</vt:lpstr>
      <vt:lpstr>  Sumber: Ngomongin Uang</vt:lpstr>
      <vt:lpstr>INTRODUCTION</vt:lpstr>
      <vt:lpstr>METHODS</vt:lpstr>
      <vt:lpstr>METHODS</vt:lpstr>
      <vt:lpstr>METHODS</vt:lpstr>
      <vt:lpstr>Why Use ?</vt:lpstr>
      <vt:lpstr>PowerPoint Presentation</vt:lpstr>
      <vt:lpstr>RESULTS &amp; DISCUSSION</vt:lpstr>
      <vt:lpstr>RESULTS &amp; DISCUSSION</vt:lpstr>
      <vt:lpstr>RESULTS &amp; DISCUSSION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Fahri Maulana</dc:creator>
  <cp:lastModifiedBy>Biliarto Sastro Cemerson</cp:lastModifiedBy>
  <cp:revision>64</cp:revision>
  <dcterms:created xsi:type="dcterms:W3CDTF">2023-10-11T10:15:25Z</dcterms:created>
  <dcterms:modified xsi:type="dcterms:W3CDTF">2024-10-11T08:26:01Z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0x010100F9F39E8E73E71F45ABFFC409B6A5198E</vt:lpwstr>
  </property>
</Properties>
</file>